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4"/>
  </p:notesMasterIdLst>
  <p:sldIdLst>
    <p:sldId id="256" r:id="rId2"/>
    <p:sldId id="353" r:id="rId3"/>
    <p:sldId id="304" r:id="rId4"/>
    <p:sldId id="305" r:id="rId5"/>
    <p:sldId id="306" r:id="rId6"/>
    <p:sldId id="308" r:id="rId7"/>
    <p:sldId id="307" r:id="rId8"/>
    <p:sldId id="302" r:id="rId9"/>
    <p:sldId id="309" r:id="rId10"/>
    <p:sldId id="310" r:id="rId11"/>
    <p:sldId id="311" r:id="rId12"/>
    <p:sldId id="312" r:id="rId13"/>
    <p:sldId id="321" r:id="rId14"/>
    <p:sldId id="322" r:id="rId15"/>
    <p:sldId id="323" r:id="rId16"/>
    <p:sldId id="325" r:id="rId17"/>
    <p:sldId id="326" r:id="rId18"/>
    <p:sldId id="314" r:id="rId19"/>
    <p:sldId id="315" r:id="rId20"/>
    <p:sldId id="316" r:id="rId21"/>
    <p:sldId id="317" r:id="rId22"/>
    <p:sldId id="318" r:id="rId23"/>
    <p:sldId id="319" r:id="rId24"/>
    <p:sldId id="320" r:id="rId25"/>
    <p:sldId id="328" r:id="rId26"/>
    <p:sldId id="327" r:id="rId27"/>
    <p:sldId id="332" r:id="rId28"/>
    <p:sldId id="335" r:id="rId29"/>
    <p:sldId id="333" r:id="rId30"/>
    <p:sldId id="334"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259" r:id="rId49"/>
    <p:sldId id="261" r:id="rId50"/>
    <p:sldId id="296" r:id="rId51"/>
    <p:sldId id="263" r:id="rId52"/>
    <p:sldId id="267" r:id="rId53"/>
    <p:sldId id="268" r:id="rId54"/>
    <p:sldId id="275" r:id="rId55"/>
    <p:sldId id="264" r:id="rId56"/>
    <p:sldId id="298" r:id="rId57"/>
    <p:sldId id="299" r:id="rId58"/>
    <p:sldId id="297" r:id="rId59"/>
    <p:sldId id="265" r:id="rId60"/>
    <p:sldId id="280" r:id="rId61"/>
    <p:sldId id="354" r:id="rId62"/>
    <p:sldId id="278"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Montserrat" panose="020B0604020202020204" charset="0"/>
      <p:regular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p:cViewPr varScale="1">
        <p:scale>
          <a:sx n="131" d="100"/>
          <a:sy n="131" d="100"/>
        </p:scale>
        <p:origin x="662" y="82"/>
      </p:cViewPr>
      <p:guideLst/>
    </p:cSldViewPr>
  </p:slideViewPr>
  <p:notesTextViewPr>
    <p:cViewPr>
      <p:scale>
        <a:sx n="1" d="1"/>
        <a:sy n="1" d="1"/>
      </p:scale>
      <p:origin x="0" y="0"/>
    </p:cViewPr>
  </p:notesTextViewPr>
  <p:sorterViewPr>
    <p:cViewPr>
      <p:scale>
        <a:sx n="100" d="100"/>
        <a:sy n="100" d="100"/>
      </p:scale>
      <p:origin x="0" y="-13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75a7f99e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75a7f99e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012325" y="2220413"/>
            <a:ext cx="5445900" cy="1804200"/>
          </a:xfrm>
          <a:prstGeom prst="rect">
            <a:avLst/>
          </a:prstGeom>
        </p:spPr>
        <p:txBody>
          <a:bodyPr spcFirstLastPara="1" wrap="square" lIns="91425" tIns="91425" rIns="91425" bIns="91425" anchor="b" anchorCtr="0">
            <a:noAutofit/>
          </a:bodyPr>
          <a:lstStyle>
            <a:lvl1pPr lvl="0" algn="r">
              <a:spcBef>
                <a:spcPts val="0"/>
              </a:spcBef>
              <a:spcAft>
                <a:spcPts val="0"/>
              </a:spcAft>
              <a:buSzPts val="4800"/>
              <a:buNone/>
              <a:defRPr sz="48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a:endParaRPr/>
          </a:p>
        </p:txBody>
      </p:sp>
      <p:sp>
        <p:nvSpPr>
          <p:cNvPr id="11" name="Google Shape;11;p2"/>
          <p:cNvSpPr/>
          <p:nvPr/>
        </p:nvSpPr>
        <p:spPr>
          <a:xfrm>
            <a:off x="6208125" y="4214588"/>
            <a:ext cx="22500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2"/>
        <p:cNvGrpSpPr/>
        <p:nvPr/>
      </p:nvGrpSpPr>
      <p:grpSpPr>
        <a:xfrm>
          <a:off x="0" y="0"/>
          <a:ext cx="0" cy="0"/>
          <a:chOff x="0" y="0"/>
          <a:chExt cx="0" cy="0"/>
        </a:xfrm>
      </p:grpSpPr>
      <p:sp>
        <p:nvSpPr>
          <p:cNvPr id="13" name="Google Shape;13;p3"/>
          <p:cNvSpPr/>
          <p:nvPr/>
        </p:nvSpPr>
        <p:spPr>
          <a:xfrm>
            <a:off x="5680600" y="0"/>
            <a:ext cx="34632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3"/>
          <p:cNvSpPr txBox="1">
            <a:spLocks noGrp="1"/>
          </p:cNvSpPr>
          <p:nvPr>
            <p:ph type="ctrTitle"/>
          </p:nvPr>
        </p:nvSpPr>
        <p:spPr>
          <a:xfrm>
            <a:off x="685800" y="2897794"/>
            <a:ext cx="4505400" cy="1432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5" name="Google Shape;15;p3"/>
          <p:cNvSpPr txBox="1">
            <a:spLocks noGrp="1"/>
          </p:cNvSpPr>
          <p:nvPr>
            <p:ph type="subTitle" idx="1"/>
          </p:nvPr>
        </p:nvSpPr>
        <p:spPr>
          <a:xfrm>
            <a:off x="6101100" y="2863389"/>
            <a:ext cx="2446500" cy="143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200"/>
              <a:buNone/>
              <a:defRPr sz="2200">
                <a:solidFill>
                  <a:schemeClr val="accent4"/>
                </a:solidFill>
              </a:defRPr>
            </a:lvl1pPr>
            <a:lvl2pPr lvl="1" rtl="0">
              <a:spcBef>
                <a:spcPts val="0"/>
              </a:spcBef>
              <a:spcAft>
                <a:spcPts val="0"/>
              </a:spcAft>
              <a:buClr>
                <a:schemeClr val="accent4"/>
              </a:buClr>
              <a:buSzPts val="2200"/>
              <a:buNone/>
              <a:defRPr sz="2200">
                <a:solidFill>
                  <a:schemeClr val="accent4"/>
                </a:solidFill>
              </a:defRPr>
            </a:lvl2pPr>
            <a:lvl3pPr lvl="2" rtl="0">
              <a:spcBef>
                <a:spcPts val="0"/>
              </a:spcBef>
              <a:spcAft>
                <a:spcPts val="0"/>
              </a:spcAft>
              <a:buClr>
                <a:schemeClr val="accent4"/>
              </a:buClr>
              <a:buSzPts val="2200"/>
              <a:buNone/>
              <a:defRPr sz="2200">
                <a:solidFill>
                  <a:schemeClr val="accent4"/>
                </a:solidFill>
              </a:defRPr>
            </a:lvl3pPr>
            <a:lvl4pPr lvl="3" rtl="0">
              <a:spcBef>
                <a:spcPts val="0"/>
              </a:spcBef>
              <a:spcAft>
                <a:spcPts val="0"/>
              </a:spcAft>
              <a:buClr>
                <a:schemeClr val="accent4"/>
              </a:buClr>
              <a:buSzPts val="2200"/>
              <a:buNone/>
              <a:defRPr sz="2200">
                <a:solidFill>
                  <a:schemeClr val="accent4"/>
                </a:solidFill>
              </a:defRPr>
            </a:lvl4pPr>
            <a:lvl5pPr lvl="4" rtl="0">
              <a:spcBef>
                <a:spcPts val="0"/>
              </a:spcBef>
              <a:spcAft>
                <a:spcPts val="0"/>
              </a:spcAft>
              <a:buClr>
                <a:schemeClr val="accent4"/>
              </a:buClr>
              <a:buSzPts val="2200"/>
              <a:buNone/>
              <a:defRPr sz="2200">
                <a:solidFill>
                  <a:schemeClr val="accent4"/>
                </a:solidFill>
              </a:defRPr>
            </a:lvl5pPr>
            <a:lvl6pPr lvl="5" rtl="0">
              <a:spcBef>
                <a:spcPts val="0"/>
              </a:spcBef>
              <a:spcAft>
                <a:spcPts val="0"/>
              </a:spcAft>
              <a:buClr>
                <a:schemeClr val="accent4"/>
              </a:buClr>
              <a:buSzPts val="2200"/>
              <a:buNone/>
              <a:defRPr sz="2200">
                <a:solidFill>
                  <a:schemeClr val="accent4"/>
                </a:solidFill>
              </a:defRPr>
            </a:lvl6pPr>
            <a:lvl7pPr lvl="6" rtl="0">
              <a:spcBef>
                <a:spcPts val="0"/>
              </a:spcBef>
              <a:spcAft>
                <a:spcPts val="0"/>
              </a:spcAft>
              <a:buClr>
                <a:schemeClr val="accent4"/>
              </a:buClr>
              <a:buSzPts val="2200"/>
              <a:buNone/>
              <a:defRPr sz="2200">
                <a:solidFill>
                  <a:schemeClr val="accent4"/>
                </a:solidFill>
              </a:defRPr>
            </a:lvl7pPr>
            <a:lvl8pPr lvl="7" rtl="0">
              <a:spcBef>
                <a:spcPts val="0"/>
              </a:spcBef>
              <a:spcAft>
                <a:spcPts val="0"/>
              </a:spcAft>
              <a:buClr>
                <a:schemeClr val="accent4"/>
              </a:buClr>
              <a:buSzPts val="2200"/>
              <a:buNone/>
              <a:defRPr sz="2200">
                <a:solidFill>
                  <a:schemeClr val="accent4"/>
                </a:solidFill>
              </a:defRPr>
            </a:lvl8pPr>
            <a:lvl9pPr lvl="8" rtl="0">
              <a:spcBef>
                <a:spcPts val="0"/>
              </a:spcBef>
              <a:spcAft>
                <a:spcPts val="0"/>
              </a:spcAft>
              <a:buClr>
                <a:schemeClr val="accent4"/>
              </a:buClr>
              <a:buSzPts val="2200"/>
              <a:buNone/>
              <a:defRPr sz="2200">
                <a:solidFill>
                  <a:schemeClr val="accent4"/>
                </a:solidFill>
              </a:defRPr>
            </a:lvl9pPr>
          </a:lstStyle>
          <a:p>
            <a:endParaRPr/>
          </a:p>
        </p:txBody>
      </p:sp>
      <p:sp>
        <p:nvSpPr>
          <p:cNvPr id="16" name="Google Shape;16;p3"/>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91200" y="152400"/>
            <a:ext cx="7761600" cy="969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691200" y="1511100"/>
            <a:ext cx="7761600" cy="2868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7" name="Google Shape;27;p5"/>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5"/>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5"/>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6"/>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6"/>
          <p:cNvSpPr txBox="1">
            <a:spLocks noGrp="1"/>
          </p:cNvSpPr>
          <p:nvPr>
            <p:ph type="title"/>
          </p:nvPr>
        </p:nvSpPr>
        <p:spPr>
          <a:xfrm>
            <a:off x="691200" y="628125"/>
            <a:ext cx="7761600" cy="49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 name="Google Shape;34;p6"/>
          <p:cNvSpPr txBox="1">
            <a:spLocks noGrp="1"/>
          </p:cNvSpPr>
          <p:nvPr>
            <p:ph type="body" idx="1"/>
          </p:nvPr>
        </p:nvSpPr>
        <p:spPr>
          <a:xfrm>
            <a:off x="691200" y="1393425"/>
            <a:ext cx="3767400" cy="29178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85500" y="1393425"/>
            <a:ext cx="3767400" cy="29178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7"/>
        <p:cNvGrpSpPr/>
        <p:nvPr/>
      </p:nvGrpSpPr>
      <p:grpSpPr>
        <a:xfrm>
          <a:off x="0" y="0"/>
          <a:ext cx="0" cy="0"/>
          <a:chOff x="0" y="0"/>
          <a:chExt cx="0" cy="0"/>
        </a:xfrm>
      </p:grpSpPr>
      <p:sp>
        <p:nvSpPr>
          <p:cNvPr id="38" name="Google Shape;38;p7"/>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7"/>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7"/>
          <p:cNvSpPr txBox="1">
            <a:spLocks noGrp="1"/>
          </p:cNvSpPr>
          <p:nvPr>
            <p:ph type="title"/>
          </p:nvPr>
        </p:nvSpPr>
        <p:spPr>
          <a:xfrm>
            <a:off x="691200" y="628125"/>
            <a:ext cx="7761600" cy="49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 name="Google Shape;41;p7"/>
          <p:cNvSpPr txBox="1">
            <a:spLocks noGrp="1"/>
          </p:cNvSpPr>
          <p:nvPr>
            <p:ph type="body" idx="1"/>
          </p:nvPr>
        </p:nvSpPr>
        <p:spPr>
          <a:xfrm>
            <a:off x="691200" y="1393425"/>
            <a:ext cx="2501700" cy="2989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2" name="Google Shape;42;p7"/>
          <p:cNvSpPr txBox="1">
            <a:spLocks noGrp="1"/>
          </p:cNvSpPr>
          <p:nvPr>
            <p:ph type="body" idx="2"/>
          </p:nvPr>
        </p:nvSpPr>
        <p:spPr>
          <a:xfrm>
            <a:off x="3321088" y="1393425"/>
            <a:ext cx="2501700" cy="2989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3"/>
          </p:nvPr>
        </p:nvSpPr>
        <p:spPr>
          <a:xfrm>
            <a:off x="5950975" y="1393425"/>
            <a:ext cx="2501700" cy="2989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8"/>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8"/>
          <p:cNvSpPr txBox="1">
            <a:spLocks noGrp="1"/>
          </p:cNvSpPr>
          <p:nvPr>
            <p:ph type="title"/>
          </p:nvPr>
        </p:nvSpPr>
        <p:spPr>
          <a:xfrm>
            <a:off x="691200" y="628125"/>
            <a:ext cx="7761600" cy="49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9" name="Google Shape;49;p8"/>
          <p:cNvSpPr txBox="1">
            <a:spLocks noGrp="1"/>
          </p:cNvSpPr>
          <p:nvPr>
            <p:ph type="sldNum" idx="12"/>
          </p:nvPr>
        </p:nvSpPr>
        <p:spPr>
          <a:xfrm>
            <a:off x="8556775" y="4758433"/>
            <a:ext cx="548700" cy="309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55"/>
        <p:cNvGrpSpPr/>
        <p:nvPr/>
      </p:nvGrpSpPr>
      <p:grpSpPr>
        <a:xfrm>
          <a:off x="0" y="0"/>
          <a:ext cx="0" cy="0"/>
          <a:chOff x="0" y="0"/>
          <a:chExt cx="0" cy="0"/>
        </a:xfrm>
      </p:grpSpPr>
      <p:sp>
        <p:nvSpPr>
          <p:cNvPr id="56" name="Google Shape;56;p10"/>
          <p:cNvSpPr/>
          <p:nvPr/>
        </p:nvSpPr>
        <p:spPr>
          <a:xfrm>
            <a:off x="-4" y="5040225"/>
            <a:ext cx="9144000" cy="103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10"/>
          <p:cNvSpPr txBox="1">
            <a:spLocks noGrp="1"/>
          </p:cNvSpPr>
          <p:nvPr>
            <p:ph type="sldNum" idx="12"/>
          </p:nvPr>
        </p:nvSpPr>
        <p:spPr>
          <a:xfrm>
            <a:off x="4297650" y="4777483"/>
            <a:ext cx="548700" cy="309000"/>
          </a:xfrm>
          <a:prstGeom prst="rect">
            <a:avLst/>
          </a:prstGeom>
        </p:spPr>
        <p:txBody>
          <a:bodyPr spcFirstLastPara="1" wrap="square" lIns="91425" tIns="91425" rIns="91425" bIns="91425" anchor="t" anchorCtr="0">
            <a:noAutofit/>
          </a:bodyPr>
          <a:lstStyle>
            <a:lvl1pPr lvl="0" algn="ctr">
              <a:buNone/>
              <a:defRPr>
                <a:solidFill>
                  <a:srgbClr val="FFFFFF"/>
                </a:solidFill>
              </a:defRPr>
            </a:lvl1pPr>
            <a:lvl2pPr lvl="1" algn="ctr">
              <a:buNone/>
              <a:defRPr>
                <a:solidFill>
                  <a:srgbClr val="FFFFFF"/>
                </a:solidFill>
              </a:defRPr>
            </a:lvl2pPr>
            <a:lvl3pPr lvl="2" algn="ctr">
              <a:buNone/>
              <a:defRPr>
                <a:solidFill>
                  <a:srgbClr val="FFFFFF"/>
                </a:solidFill>
              </a:defRPr>
            </a:lvl3pPr>
            <a:lvl4pPr lvl="3" algn="ctr">
              <a:buNone/>
              <a:defRPr>
                <a:solidFill>
                  <a:srgbClr val="FFFFFF"/>
                </a:solidFill>
              </a:defRPr>
            </a:lvl4pPr>
            <a:lvl5pPr lvl="4" algn="ctr">
              <a:buNone/>
              <a:defRPr>
                <a:solidFill>
                  <a:srgbClr val="FFFFFF"/>
                </a:solidFill>
              </a:defRPr>
            </a:lvl5pPr>
            <a:lvl6pPr lvl="5" algn="ctr">
              <a:buNone/>
              <a:defRPr>
                <a:solidFill>
                  <a:srgbClr val="FFFFFF"/>
                </a:solidFill>
              </a:defRPr>
            </a:lvl6pPr>
            <a:lvl7pPr lvl="6" algn="ctr">
              <a:buNone/>
              <a:defRPr>
                <a:solidFill>
                  <a:srgbClr val="FFFFFF"/>
                </a:solidFill>
              </a:defRPr>
            </a:lvl7pPr>
            <a:lvl8pPr lvl="7" algn="ctr">
              <a:buNone/>
              <a:defRPr>
                <a:solidFill>
                  <a:srgbClr val="FFFFFF"/>
                </a:solidFill>
              </a:defRPr>
            </a:lvl8pPr>
            <a:lvl9pPr lvl="8" algn="ctr">
              <a:buNone/>
              <a:defRPr>
                <a:solidFill>
                  <a:srgbClr val="FFFFFF"/>
                </a:solidFill>
              </a:defRPr>
            </a:lvl9pPr>
          </a:lstStyle>
          <a:p>
            <a:pPr marL="0" lvl="0" indent="0" algn="ctr" rtl="0">
              <a:spcBef>
                <a:spcPts val="0"/>
              </a:spcBef>
              <a:spcAft>
                <a:spcPts val="0"/>
              </a:spcAft>
              <a:buNone/>
            </a:pPr>
            <a:fld id="{00000000-1234-1234-1234-123412341234}" type="slidenum">
              <a:rPr lang="en-GB"/>
              <a:t>‹#›</a:t>
            </a:fld>
            <a:endParaRPr dirty="0"/>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Montserrat" panose="00000500000000000000"/>
              <a:buNone/>
              <a:defRPr sz="30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dk1"/>
              </a:buClr>
              <a:buSzPts val="3000"/>
              <a:buFont typeface="Montserrat" panose="00000500000000000000"/>
              <a:buNone/>
              <a:defRPr sz="3000" b="1">
                <a:solidFill>
                  <a:schemeClr val="dk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dk1"/>
              </a:buClr>
              <a:buSzPts val="3000"/>
              <a:buFont typeface="Montserrat" panose="00000500000000000000"/>
              <a:buNone/>
              <a:defRPr sz="3000" b="1">
                <a:solidFill>
                  <a:schemeClr val="dk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dk1"/>
              </a:buClr>
              <a:buSzPts val="3000"/>
              <a:buFont typeface="Montserrat" panose="00000500000000000000"/>
              <a:buNone/>
              <a:defRPr sz="3000" b="1">
                <a:solidFill>
                  <a:schemeClr val="dk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dk1"/>
              </a:buClr>
              <a:buSzPts val="3000"/>
              <a:buFont typeface="Montserrat" panose="00000500000000000000"/>
              <a:buNone/>
              <a:defRPr sz="3000" b="1">
                <a:solidFill>
                  <a:schemeClr val="dk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dk1"/>
              </a:buClr>
              <a:buSzPts val="3000"/>
              <a:buFont typeface="Montserrat" panose="00000500000000000000"/>
              <a:buNone/>
              <a:defRPr sz="3000" b="1">
                <a:solidFill>
                  <a:schemeClr val="dk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dk1"/>
              </a:buClr>
              <a:buSzPts val="3000"/>
              <a:buFont typeface="Montserrat" panose="00000500000000000000"/>
              <a:buNone/>
              <a:defRPr sz="3000" b="1">
                <a:solidFill>
                  <a:schemeClr val="dk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dk1"/>
              </a:buClr>
              <a:buSzPts val="3000"/>
              <a:buFont typeface="Montserrat" panose="00000500000000000000"/>
              <a:buNone/>
              <a:defRPr sz="3000" b="1">
                <a:solidFill>
                  <a:schemeClr val="dk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dk1"/>
              </a:buClr>
              <a:buSzPts val="3000"/>
              <a:buFont typeface="Montserrat" panose="00000500000000000000"/>
              <a:buNone/>
              <a:defRPr sz="3000" b="1">
                <a:solidFill>
                  <a:schemeClr val="dk1"/>
                </a:solidFill>
                <a:latin typeface="Montserrat" panose="00000500000000000000"/>
                <a:ea typeface="Montserrat" panose="00000500000000000000"/>
                <a:cs typeface="Montserrat" panose="00000500000000000000"/>
                <a:sym typeface="Montserrat" panose="00000500000000000000"/>
              </a:defRPr>
            </a:lvl9pPr>
          </a:lstStyle>
          <a:p>
            <a:endParaRPr/>
          </a:p>
        </p:txBody>
      </p:sp>
      <p:sp>
        <p:nvSpPr>
          <p:cNvPr id="7" name="Google Shape;7;p1"/>
          <p:cNvSpPr txBox="1">
            <a:spLocks noGrp="1"/>
          </p:cNvSpPr>
          <p:nvPr>
            <p:ph type="body" idx="1"/>
          </p:nvPr>
        </p:nvSpPr>
        <p:spPr>
          <a:xfrm>
            <a:off x="691200" y="1511100"/>
            <a:ext cx="7761600" cy="2868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2"/>
              </a:buClr>
              <a:buSzPts val="2400"/>
              <a:buFont typeface="Montserrat" panose="00000500000000000000"/>
              <a:buChar char="▣"/>
              <a:defRPr sz="2400">
                <a:solidFill>
                  <a:schemeClr val="dk1"/>
                </a:solidFill>
                <a:latin typeface="Montserrat" panose="00000500000000000000"/>
                <a:ea typeface="Montserrat" panose="00000500000000000000"/>
                <a:cs typeface="Montserrat" panose="00000500000000000000"/>
                <a:sym typeface="Montserrat" panose="00000500000000000000"/>
              </a:defRPr>
            </a:lvl1pPr>
            <a:lvl2pPr marL="914400" lvl="1" indent="-381000">
              <a:spcBef>
                <a:spcPts val="0"/>
              </a:spcBef>
              <a:spcAft>
                <a:spcPts val="0"/>
              </a:spcAft>
              <a:buClr>
                <a:schemeClr val="accent2"/>
              </a:buClr>
              <a:buSzPts val="2400"/>
              <a:buFont typeface="Montserrat" panose="00000500000000000000"/>
              <a:buChar char="□"/>
              <a:defRPr sz="2400">
                <a:solidFill>
                  <a:schemeClr val="dk1"/>
                </a:solidFill>
                <a:latin typeface="Montserrat" panose="00000500000000000000"/>
                <a:ea typeface="Montserrat" panose="00000500000000000000"/>
                <a:cs typeface="Montserrat" panose="00000500000000000000"/>
                <a:sym typeface="Montserrat" panose="00000500000000000000"/>
              </a:defRPr>
            </a:lvl2pPr>
            <a:lvl3pPr marL="1371600" lvl="2" indent="-381000">
              <a:spcBef>
                <a:spcPts val="0"/>
              </a:spcBef>
              <a:spcAft>
                <a:spcPts val="0"/>
              </a:spcAft>
              <a:buClr>
                <a:schemeClr val="accent2"/>
              </a:buClr>
              <a:buSzPts val="2400"/>
              <a:buFont typeface="Montserrat" panose="00000500000000000000"/>
              <a:buChar char="■"/>
              <a:defRPr sz="2400">
                <a:solidFill>
                  <a:schemeClr val="dk1"/>
                </a:solidFill>
                <a:latin typeface="Montserrat" panose="00000500000000000000"/>
                <a:ea typeface="Montserrat" panose="00000500000000000000"/>
                <a:cs typeface="Montserrat" panose="00000500000000000000"/>
                <a:sym typeface="Montserrat" panose="00000500000000000000"/>
              </a:defRPr>
            </a:lvl3pPr>
            <a:lvl4pPr marL="1828800" lvl="3" indent="-381000">
              <a:spcBef>
                <a:spcPts val="0"/>
              </a:spcBef>
              <a:spcAft>
                <a:spcPts val="0"/>
              </a:spcAft>
              <a:buClr>
                <a:schemeClr val="dk1"/>
              </a:buClr>
              <a:buSzPts val="2400"/>
              <a:buFont typeface="Montserrat" panose="00000500000000000000"/>
              <a:buChar char="●"/>
              <a:defRPr sz="2400">
                <a:solidFill>
                  <a:schemeClr val="dk1"/>
                </a:solidFill>
                <a:latin typeface="Montserrat" panose="00000500000000000000"/>
                <a:ea typeface="Montserrat" panose="00000500000000000000"/>
                <a:cs typeface="Montserrat" panose="00000500000000000000"/>
                <a:sym typeface="Montserrat" panose="00000500000000000000"/>
              </a:defRPr>
            </a:lvl4pPr>
            <a:lvl5pPr marL="2286000" lvl="4" indent="-381000">
              <a:spcBef>
                <a:spcPts val="0"/>
              </a:spcBef>
              <a:spcAft>
                <a:spcPts val="0"/>
              </a:spcAft>
              <a:buClr>
                <a:schemeClr val="dk1"/>
              </a:buClr>
              <a:buSzPts val="2400"/>
              <a:buFont typeface="Montserrat" panose="00000500000000000000"/>
              <a:buChar char="○"/>
              <a:defRPr sz="2400">
                <a:solidFill>
                  <a:schemeClr val="dk1"/>
                </a:solidFill>
                <a:latin typeface="Montserrat" panose="00000500000000000000"/>
                <a:ea typeface="Montserrat" panose="00000500000000000000"/>
                <a:cs typeface="Montserrat" panose="00000500000000000000"/>
                <a:sym typeface="Montserrat" panose="00000500000000000000"/>
              </a:defRPr>
            </a:lvl5pPr>
            <a:lvl6pPr marL="2743200" lvl="5" indent="-381000">
              <a:spcBef>
                <a:spcPts val="0"/>
              </a:spcBef>
              <a:spcAft>
                <a:spcPts val="0"/>
              </a:spcAft>
              <a:buClr>
                <a:schemeClr val="dk1"/>
              </a:buClr>
              <a:buSzPts val="2400"/>
              <a:buFont typeface="Montserrat" panose="00000500000000000000"/>
              <a:buChar char="■"/>
              <a:defRPr sz="2400">
                <a:solidFill>
                  <a:schemeClr val="dk1"/>
                </a:solidFill>
                <a:latin typeface="Montserrat" panose="00000500000000000000"/>
                <a:ea typeface="Montserrat" panose="00000500000000000000"/>
                <a:cs typeface="Montserrat" panose="00000500000000000000"/>
                <a:sym typeface="Montserrat" panose="00000500000000000000"/>
              </a:defRPr>
            </a:lvl6pPr>
            <a:lvl7pPr marL="3200400" lvl="6" indent="-381000">
              <a:spcBef>
                <a:spcPts val="0"/>
              </a:spcBef>
              <a:spcAft>
                <a:spcPts val="0"/>
              </a:spcAft>
              <a:buClr>
                <a:schemeClr val="dk1"/>
              </a:buClr>
              <a:buSzPts val="2400"/>
              <a:buFont typeface="Montserrat" panose="00000500000000000000"/>
              <a:buChar char="●"/>
              <a:defRPr sz="2400">
                <a:solidFill>
                  <a:schemeClr val="dk1"/>
                </a:solidFill>
                <a:latin typeface="Montserrat" panose="00000500000000000000"/>
                <a:ea typeface="Montserrat" panose="00000500000000000000"/>
                <a:cs typeface="Montserrat" panose="00000500000000000000"/>
                <a:sym typeface="Montserrat" panose="00000500000000000000"/>
              </a:defRPr>
            </a:lvl7pPr>
            <a:lvl8pPr marL="3657600" lvl="7" indent="-381000">
              <a:spcBef>
                <a:spcPts val="0"/>
              </a:spcBef>
              <a:spcAft>
                <a:spcPts val="0"/>
              </a:spcAft>
              <a:buClr>
                <a:schemeClr val="dk1"/>
              </a:buClr>
              <a:buSzPts val="2400"/>
              <a:buFont typeface="Montserrat" panose="00000500000000000000"/>
              <a:buChar char="○"/>
              <a:defRPr sz="2400">
                <a:solidFill>
                  <a:schemeClr val="dk1"/>
                </a:solidFill>
                <a:latin typeface="Montserrat" panose="00000500000000000000"/>
                <a:ea typeface="Montserrat" panose="00000500000000000000"/>
                <a:cs typeface="Montserrat" panose="00000500000000000000"/>
                <a:sym typeface="Montserrat" panose="00000500000000000000"/>
              </a:defRPr>
            </a:lvl8pPr>
            <a:lvl9pPr marL="4114800" lvl="8" indent="-381000">
              <a:spcBef>
                <a:spcPts val="0"/>
              </a:spcBef>
              <a:spcAft>
                <a:spcPts val="0"/>
              </a:spcAft>
              <a:buClr>
                <a:schemeClr val="dk1"/>
              </a:buClr>
              <a:buSzPts val="2400"/>
              <a:buFont typeface="Montserrat" panose="00000500000000000000"/>
              <a:buChar char="■"/>
              <a:defRPr sz="2400">
                <a:solidFill>
                  <a:schemeClr val="dk1"/>
                </a:solidFill>
                <a:latin typeface="Montserrat" panose="00000500000000000000"/>
                <a:ea typeface="Montserrat" panose="00000500000000000000"/>
                <a:cs typeface="Montserrat" panose="00000500000000000000"/>
                <a:sym typeface="Montserrat" panose="00000500000000000000"/>
              </a:defRPr>
            </a:lvl9pPr>
          </a:lstStyle>
          <a:p>
            <a:endParaRPr/>
          </a:p>
        </p:txBody>
      </p:sp>
      <p:sp>
        <p:nvSpPr>
          <p:cNvPr id="8" name="Google Shape;8;p1"/>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lvl1pPr lvl="0" algn="r">
              <a:buNone/>
              <a:defRPr sz="1200" b="1">
                <a:solidFill>
                  <a:schemeClr val="accent1"/>
                </a:solidFill>
                <a:latin typeface="Montserrat" panose="00000500000000000000"/>
                <a:ea typeface="Montserrat" panose="00000500000000000000"/>
                <a:cs typeface="Montserrat" panose="00000500000000000000"/>
                <a:sym typeface="Montserrat" panose="00000500000000000000"/>
              </a:defRPr>
            </a:lvl1pPr>
            <a:lvl2pPr lvl="1" algn="r">
              <a:buNone/>
              <a:defRPr sz="1200" b="1">
                <a:solidFill>
                  <a:schemeClr val="accent1"/>
                </a:solidFill>
                <a:latin typeface="Montserrat" panose="00000500000000000000"/>
                <a:ea typeface="Montserrat" panose="00000500000000000000"/>
                <a:cs typeface="Montserrat" panose="00000500000000000000"/>
                <a:sym typeface="Montserrat" panose="00000500000000000000"/>
              </a:defRPr>
            </a:lvl2pPr>
            <a:lvl3pPr lvl="2" algn="r">
              <a:buNone/>
              <a:defRPr sz="1200" b="1">
                <a:solidFill>
                  <a:schemeClr val="accent1"/>
                </a:solidFill>
                <a:latin typeface="Montserrat" panose="00000500000000000000"/>
                <a:ea typeface="Montserrat" panose="00000500000000000000"/>
                <a:cs typeface="Montserrat" panose="00000500000000000000"/>
                <a:sym typeface="Montserrat" panose="00000500000000000000"/>
              </a:defRPr>
            </a:lvl3pPr>
            <a:lvl4pPr lvl="3" algn="r">
              <a:buNone/>
              <a:defRPr sz="1200" b="1">
                <a:solidFill>
                  <a:schemeClr val="accent1"/>
                </a:solidFill>
                <a:latin typeface="Montserrat" panose="00000500000000000000"/>
                <a:ea typeface="Montserrat" panose="00000500000000000000"/>
                <a:cs typeface="Montserrat" panose="00000500000000000000"/>
                <a:sym typeface="Montserrat" panose="00000500000000000000"/>
              </a:defRPr>
            </a:lvl4pPr>
            <a:lvl5pPr lvl="4" algn="r">
              <a:buNone/>
              <a:defRPr sz="1200" b="1">
                <a:solidFill>
                  <a:schemeClr val="accent1"/>
                </a:solidFill>
                <a:latin typeface="Montserrat" panose="00000500000000000000"/>
                <a:ea typeface="Montserrat" panose="00000500000000000000"/>
                <a:cs typeface="Montserrat" panose="00000500000000000000"/>
                <a:sym typeface="Montserrat" panose="00000500000000000000"/>
              </a:defRPr>
            </a:lvl5pPr>
            <a:lvl6pPr lvl="5" algn="r">
              <a:buNone/>
              <a:defRPr sz="1200" b="1">
                <a:solidFill>
                  <a:schemeClr val="accent1"/>
                </a:solidFill>
                <a:latin typeface="Montserrat" panose="00000500000000000000"/>
                <a:ea typeface="Montserrat" panose="00000500000000000000"/>
                <a:cs typeface="Montserrat" panose="00000500000000000000"/>
                <a:sym typeface="Montserrat" panose="00000500000000000000"/>
              </a:defRPr>
            </a:lvl6pPr>
            <a:lvl7pPr lvl="6" algn="r">
              <a:buNone/>
              <a:defRPr sz="1200" b="1">
                <a:solidFill>
                  <a:schemeClr val="accent1"/>
                </a:solidFill>
                <a:latin typeface="Montserrat" panose="00000500000000000000"/>
                <a:ea typeface="Montserrat" panose="00000500000000000000"/>
                <a:cs typeface="Montserrat" panose="00000500000000000000"/>
                <a:sym typeface="Montserrat" panose="00000500000000000000"/>
              </a:defRPr>
            </a:lvl7pPr>
            <a:lvl8pPr lvl="7" algn="r">
              <a:buNone/>
              <a:defRPr sz="1200" b="1">
                <a:solidFill>
                  <a:schemeClr val="accent1"/>
                </a:solidFill>
                <a:latin typeface="Montserrat" panose="00000500000000000000"/>
                <a:ea typeface="Montserrat" panose="00000500000000000000"/>
                <a:cs typeface="Montserrat" panose="00000500000000000000"/>
                <a:sym typeface="Montserrat" panose="00000500000000000000"/>
              </a:defRPr>
            </a:lvl8pPr>
            <a:lvl9pPr lvl="8" algn="r">
              <a:buNone/>
              <a:defRPr sz="1200" b="1">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doi.org/10.2118/155412-M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doi.org/10.2118/28181-PA"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1"/>
          <p:cNvSpPr txBox="1">
            <a:spLocks noGrp="1"/>
          </p:cNvSpPr>
          <p:nvPr>
            <p:ph type="ctrTitle"/>
          </p:nvPr>
        </p:nvSpPr>
        <p:spPr>
          <a:xfrm>
            <a:off x="1729154" y="2220413"/>
            <a:ext cx="6729071" cy="180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t> WATER FLOODING, INJECTION</a:t>
            </a:r>
            <a:endParaRPr dirty="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1"/>
                </a:solidFill>
                <a:latin typeface="Montserrat" panose="00000500000000000000" charset="0"/>
              </a:rPr>
              <a:t>Fluid Saturations</a:t>
            </a:r>
            <a:endParaRPr lang="en-US" dirty="0"/>
          </a:p>
        </p:txBody>
      </p:sp>
      <p:sp>
        <p:nvSpPr>
          <p:cNvPr id="3" name="Text Placeholder 2"/>
          <p:cNvSpPr>
            <a:spLocks noGrp="1"/>
          </p:cNvSpPr>
          <p:nvPr>
            <p:ph type="body" idx="1"/>
          </p:nvPr>
        </p:nvSpPr>
        <p:spPr/>
        <p:txBody>
          <a:bodyPr/>
          <a:lstStyle/>
          <a:p>
            <a:pPr>
              <a:buFont typeface="Wingdings" panose="05000000000000000000" pitchFamily="2" charset="2"/>
              <a:buChar char="v"/>
            </a:pPr>
            <a:r>
              <a:rPr lang="en-US" dirty="0"/>
              <a:t>A </a:t>
            </a:r>
            <a:r>
              <a:rPr lang="en-US" b="1" dirty="0"/>
              <a:t>high oil saturation </a:t>
            </a:r>
            <a:r>
              <a:rPr lang="en-US" dirty="0"/>
              <a:t>that provides a sufficient supply of recoverable oil is the primary criterion for successful flooding operations.</a:t>
            </a:r>
          </a:p>
          <a:p>
            <a:pPr>
              <a:buFont typeface="Wingdings" panose="05000000000000000000" pitchFamily="2" charset="2"/>
              <a:buChar char="v"/>
            </a:pPr>
            <a:r>
              <a:rPr lang="en-US" dirty="0"/>
              <a:t>Higher oil saturation at the beginning of flood operations increases the oil mobility that, gives higher recovery efficiency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dirty="0"/>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1"/>
                </a:solidFill>
                <a:latin typeface="Montserrat" panose="00000500000000000000" charset="0"/>
              </a:rPr>
              <a:t>Reservoir uniformity and Pay continuity</a:t>
            </a:r>
            <a:endParaRPr lang="en-US" dirty="0"/>
          </a:p>
        </p:txBody>
      </p:sp>
      <p:sp>
        <p:nvSpPr>
          <p:cNvPr id="3" name="Text Placeholder 2"/>
          <p:cNvSpPr>
            <a:spLocks noGrp="1"/>
          </p:cNvSpPr>
          <p:nvPr>
            <p:ph type="body" idx="1"/>
          </p:nvPr>
        </p:nvSpPr>
        <p:spPr>
          <a:xfrm>
            <a:off x="691199" y="1511099"/>
            <a:ext cx="7954569" cy="3172269"/>
          </a:xfrm>
        </p:spPr>
        <p:txBody>
          <a:bodyPr/>
          <a:lstStyle/>
          <a:p>
            <a:pPr>
              <a:buFont typeface="Wingdings" panose="05000000000000000000" pitchFamily="2" charset="2"/>
              <a:buChar char="v"/>
            </a:pPr>
            <a:r>
              <a:rPr lang="en-US" sz="1600" dirty="0"/>
              <a:t>Substantial reservoir uniformity is one of the major physical criterions for successful waterflooding.</a:t>
            </a:r>
          </a:p>
          <a:p>
            <a:pPr>
              <a:buFont typeface="Wingdings" panose="05000000000000000000" pitchFamily="2" charset="2"/>
              <a:buChar char="v"/>
            </a:pPr>
            <a:r>
              <a:rPr lang="en-US" sz="1600" dirty="0"/>
              <a:t>Areal continuity of the pay zone is also a prerequisite for a successful waterflooding project.</a:t>
            </a:r>
          </a:p>
          <a:p>
            <a:pPr>
              <a:buFont typeface="Wingdings" panose="05000000000000000000" pitchFamily="2" charset="2"/>
              <a:buChar char="v"/>
            </a:pPr>
            <a:r>
              <a:rPr lang="en-US" sz="1600" dirty="0"/>
              <a:t>Breaks in pay continuity and reservoir anisotropy caused by depositional conditions, fractures, or faulting need to be identified and described before determining the proper well spanning and the suitable flood pattern orientation.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dirty="0"/>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lnSpc>
                <a:spcPct val="200000"/>
              </a:lnSpc>
            </a:pPr>
            <a:r>
              <a:rPr lang="en-US" sz="2900" dirty="0">
                <a:solidFill>
                  <a:schemeClr val="tx1"/>
                </a:solidFill>
                <a:latin typeface="Montserrat" panose="00000500000000000000" charset="0"/>
              </a:rPr>
              <a:t>Primary reservoir driving mechanisms</a:t>
            </a:r>
          </a:p>
        </p:txBody>
      </p:sp>
      <p:sp>
        <p:nvSpPr>
          <p:cNvPr id="3" name="Text Placeholder 2"/>
          <p:cNvSpPr>
            <a:spLocks noGrp="1"/>
          </p:cNvSpPr>
          <p:nvPr>
            <p:ph type="body" idx="1"/>
          </p:nvPr>
        </p:nvSpPr>
        <p:spPr>
          <a:xfrm>
            <a:off x="691199" y="1511099"/>
            <a:ext cx="8054215" cy="3247333"/>
          </a:xfrm>
        </p:spPr>
        <p:txBody>
          <a:bodyPr/>
          <a:lstStyle/>
          <a:p>
            <a:pPr>
              <a:buFont typeface="Wingdings" panose="05000000000000000000" pitchFamily="2" charset="2"/>
              <a:buChar char="v"/>
            </a:pPr>
            <a:r>
              <a:rPr lang="en-US" sz="1600" dirty="0"/>
              <a:t>Among the others primary reservoir driving mechanism </a:t>
            </a:r>
            <a:r>
              <a:rPr lang="en-US" sz="1600" b="1" dirty="0"/>
              <a:t>Solution Gas Drive </a:t>
            </a:r>
            <a:r>
              <a:rPr lang="en-US" sz="1600" dirty="0"/>
              <a:t>mechanisms generally are considered the best candidate for water floods. </a:t>
            </a:r>
          </a:p>
          <a:p>
            <a:pPr>
              <a:buFont typeface="Wingdings" panose="05000000000000000000" pitchFamily="2" charset="2"/>
              <a:buChar char="v"/>
            </a:pPr>
            <a:r>
              <a:rPr lang="en-US" sz="1600" dirty="0"/>
              <a:t>Because the primary recovery will usually be low, the potential exists for substantial additional recovery by water injection.</a:t>
            </a:r>
          </a:p>
          <a:p>
            <a:pPr>
              <a:buFont typeface="Wingdings" panose="05000000000000000000" pitchFamily="2" charset="2"/>
              <a:buChar char="v"/>
            </a:pPr>
            <a:r>
              <a:rPr lang="en-US" sz="1600" dirty="0"/>
              <a:t>As a general guideline, </a:t>
            </a:r>
            <a:r>
              <a:rPr lang="en-US" sz="1600" b="1" dirty="0"/>
              <a:t>waterfloods</a:t>
            </a:r>
            <a:r>
              <a:rPr lang="en-US" sz="1600" dirty="0"/>
              <a:t> in solution gas-drive reservoirs frequently will recover an additional amount of oil equal to primary recovery.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dirty="0"/>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13</a:t>
            </a:fld>
            <a:endParaRPr lang="en-GB" dirty="0"/>
          </a:p>
        </p:txBody>
      </p:sp>
      <p:sp>
        <p:nvSpPr>
          <p:cNvPr id="3" name="Title 2"/>
          <p:cNvSpPr>
            <a:spLocks noGrp="1"/>
          </p:cNvSpPr>
          <p:nvPr>
            <p:ph type="title" idx="4294967295"/>
          </p:nvPr>
        </p:nvSpPr>
        <p:spPr>
          <a:xfrm>
            <a:off x="1381125" y="120650"/>
            <a:ext cx="7762875" cy="968375"/>
          </a:xfrm>
        </p:spPr>
        <p:txBody>
          <a:bodyPr/>
          <a:lstStyle/>
          <a:p>
            <a:r>
              <a:rPr lang="en-US" dirty="0"/>
              <a:t>Selection of Flooding Patterns</a:t>
            </a:r>
          </a:p>
        </p:txBody>
      </p:sp>
      <p:sp>
        <p:nvSpPr>
          <p:cNvPr id="4" name="Text Placeholder 3"/>
          <p:cNvSpPr>
            <a:spLocks noGrp="1"/>
          </p:cNvSpPr>
          <p:nvPr>
            <p:ph type="body" idx="4294967295"/>
          </p:nvPr>
        </p:nvSpPr>
        <p:spPr>
          <a:xfrm>
            <a:off x="1381125" y="1395413"/>
            <a:ext cx="7762875" cy="2868612"/>
          </a:xfrm>
        </p:spPr>
        <p:txBody>
          <a:bodyPr/>
          <a:lstStyle/>
          <a:p>
            <a:pPr>
              <a:buFont typeface="Wingdings" panose="05000000000000000000" pitchFamily="2" charset="2"/>
              <a:buChar char="v"/>
            </a:pPr>
            <a:r>
              <a:rPr lang="en-US" sz="1800" dirty="0"/>
              <a:t>The objective is to select the proper pattern that will provide the injection fluid with the maximum possible contact with the crude oil system.</a:t>
            </a:r>
          </a:p>
          <a:p>
            <a:pPr>
              <a:buFont typeface="Wingdings" panose="05000000000000000000" pitchFamily="2" charset="2"/>
              <a:buChar char="v"/>
            </a:pPr>
            <a:r>
              <a:rPr lang="en-US" sz="1800" dirty="0"/>
              <a:t>This selection can be achieved by </a:t>
            </a:r>
          </a:p>
          <a:p>
            <a:pPr lvl="1">
              <a:lnSpc>
                <a:spcPct val="200000"/>
              </a:lnSpc>
              <a:buFont typeface="Wingdings" panose="05000000000000000000" pitchFamily="2" charset="2"/>
              <a:buChar char="Ø"/>
            </a:pPr>
            <a:r>
              <a:rPr lang="en-US" sz="1800" dirty="0"/>
              <a:t>Converting existing production wells into injectors.</a:t>
            </a:r>
          </a:p>
          <a:p>
            <a:pPr lvl="1">
              <a:lnSpc>
                <a:spcPct val="200000"/>
              </a:lnSpc>
              <a:buFont typeface="Wingdings" panose="05000000000000000000" pitchFamily="2" charset="2"/>
              <a:buChar char="Ø"/>
            </a:pPr>
            <a:r>
              <a:rPr lang="en-US" sz="1800" dirty="0"/>
              <a:t>Drilling infill injection wells.</a:t>
            </a:r>
          </a:p>
        </p:txBody>
      </p:sp>
      <p:sp>
        <p:nvSpPr>
          <p:cNvPr id="5" name="Rectangle 4"/>
          <p:cNvSpPr/>
          <p:nvPr/>
        </p:nvSpPr>
        <p:spPr>
          <a:xfrm>
            <a:off x="927911" y="1089159"/>
            <a:ext cx="1472389" cy="1079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14</a:t>
            </a:fld>
            <a:endParaRPr lang="en-GB" dirty="0"/>
          </a:p>
        </p:txBody>
      </p:sp>
      <p:sp>
        <p:nvSpPr>
          <p:cNvPr id="4" name="Text Placeholder 3"/>
          <p:cNvSpPr>
            <a:spLocks noGrp="1"/>
          </p:cNvSpPr>
          <p:nvPr>
            <p:ph type="body" idx="4294967295"/>
          </p:nvPr>
        </p:nvSpPr>
        <p:spPr>
          <a:xfrm>
            <a:off x="0" y="306388"/>
            <a:ext cx="8202613" cy="2416175"/>
          </a:xfrm>
        </p:spPr>
        <p:txBody>
          <a:bodyPr/>
          <a:lstStyle/>
          <a:p>
            <a:pPr>
              <a:buFont typeface="Wingdings" panose="05000000000000000000" pitchFamily="2" charset="2"/>
              <a:buChar char="v"/>
            </a:pPr>
            <a:r>
              <a:rPr lang="en-US" sz="1500" dirty="0"/>
              <a:t>When making the selection, the following factors must be considered:</a:t>
            </a:r>
          </a:p>
          <a:p>
            <a:pPr lvl="1">
              <a:lnSpc>
                <a:spcPct val="150000"/>
              </a:lnSpc>
              <a:buFont typeface="Wingdings" panose="05000000000000000000" pitchFamily="2" charset="2"/>
              <a:buChar char="Ø"/>
            </a:pPr>
            <a:r>
              <a:rPr lang="en-US" sz="1500" dirty="0"/>
              <a:t>Reservoir heterogeneity and directional permeability</a:t>
            </a:r>
          </a:p>
          <a:p>
            <a:pPr lvl="1">
              <a:lnSpc>
                <a:spcPct val="150000"/>
              </a:lnSpc>
              <a:buFont typeface="Wingdings" panose="05000000000000000000" pitchFamily="2" charset="2"/>
              <a:buChar char="Ø"/>
            </a:pPr>
            <a:r>
              <a:rPr lang="en-US" sz="1500" dirty="0"/>
              <a:t>Direction of formation fractures</a:t>
            </a:r>
          </a:p>
          <a:p>
            <a:pPr lvl="1">
              <a:lnSpc>
                <a:spcPct val="150000"/>
              </a:lnSpc>
              <a:buFont typeface="Wingdings" panose="05000000000000000000" pitchFamily="2" charset="2"/>
              <a:buChar char="Ø"/>
            </a:pPr>
            <a:r>
              <a:rPr lang="en-US" sz="1500" dirty="0"/>
              <a:t>Availability of the injection fluid (gas or water)</a:t>
            </a:r>
          </a:p>
          <a:p>
            <a:pPr lvl="1">
              <a:lnSpc>
                <a:spcPct val="150000"/>
              </a:lnSpc>
              <a:buFont typeface="Wingdings" panose="05000000000000000000" pitchFamily="2" charset="2"/>
              <a:buChar char="Ø"/>
            </a:pPr>
            <a:r>
              <a:rPr lang="en-US" sz="1500" dirty="0"/>
              <a:t>Desired and anticipated flood life</a:t>
            </a:r>
          </a:p>
          <a:p>
            <a:pPr lvl="1">
              <a:lnSpc>
                <a:spcPct val="150000"/>
              </a:lnSpc>
              <a:buFont typeface="Wingdings" panose="05000000000000000000" pitchFamily="2" charset="2"/>
              <a:buChar char="Ø"/>
            </a:pPr>
            <a:r>
              <a:rPr lang="en-US" sz="1500" dirty="0"/>
              <a:t>Maximum oil recovery</a:t>
            </a:r>
          </a:p>
          <a:p>
            <a:pPr lvl="1">
              <a:lnSpc>
                <a:spcPct val="150000"/>
              </a:lnSpc>
              <a:buFont typeface="Wingdings" panose="05000000000000000000" pitchFamily="2" charset="2"/>
              <a:buChar char="Ø"/>
            </a:pPr>
            <a:r>
              <a:rPr lang="en-US" sz="1500" dirty="0"/>
              <a:t>Well spacing, productivity, and injectivity.</a:t>
            </a:r>
          </a:p>
          <a:p>
            <a:pPr lvl="1">
              <a:lnSpc>
                <a:spcPct val="150000"/>
              </a:lnSpc>
              <a:buFont typeface="Wingdings" panose="05000000000000000000" pitchFamily="2" charset="2"/>
              <a:buChar char="Ø"/>
            </a:pPr>
            <a:endParaRPr lang="en-US" sz="1500" dirty="0"/>
          </a:p>
        </p:txBody>
      </p:sp>
      <p:sp>
        <p:nvSpPr>
          <p:cNvPr id="7" name="TextBox 6"/>
          <p:cNvSpPr txBox="1"/>
          <p:nvPr/>
        </p:nvSpPr>
        <p:spPr>
          <a:xfrm>
            <a:off x="387595" y="2820473"/>
            <a:ext cx="8538693" cy="569387"/>
          </a:xfrm>
          <a:prstGeom prst="rect">
            <a:avLst/>
          </a:prstGeom>
          <a:noFill/>
        </p:spPr>
        <p:txBody>
          <a:bodyPr wrap="square" rtlCol="0">
            <a:spAutoFit/>
          </a:bodyPr>
          <a:lstStyle/>
          <a:p>
            <a:pPr marL="285750" indent="-285750">
              <a:buClr>
                <a:schemeClr val="accent2"/>
              </a:buClr>
              <a:buSzPct val="160000"/>
              <a:buFont typeface="Wingdings" panose="05000000000000000000" pitchFamily="2" charset="2"/>
              <a:buChar char="v"/>
            </a:pPr>
            <a:r>
              <a:rPr lang="en-US" sz="1500" dirty="0">
                <a:solidFill>
                  <a:schemeClr val="tx1"/>
                </a:solidFill>
                <a:latin typeface="Montserrat" panose="00000500000000000000" charset="0"/>
              </a:rPr>
              <a:t>  Essentially four types of well arrangements are used in fluid injection projects</a:t>
            </a:r>
            <a:r>
              <a:rPr lang="en-US" sz="1600" dirty="0">
                <a:solidFill>
                  <a:schemeClr val="tx1"/>
                </a:solidFill>
                <a:latin typeface="Montserrat" panose="00000500000000000000" charset="0"/>
              </a:rPr>
              <a:t>:</a:t>
            </a:r>
          </a:p>
          <a:p>
            <a:pPr marL="285750" lvl="8" indent="-285750">
              <a:buClr>
                <a:schemeClr val="accent2"/>
              </a:buClr>
              <a:buSzPct val="133000"/>
              <a:buFont typeface="Wingdings" panose="05000000000000000000" pitchFamily="2" charset="2"/>
              <a:buChar char="v"/>
            </a:pPr>
            <a:endParaRPr lang="en-US" sz="1500" dirty="0">
              <a:solidFill>
                <a:schemeClr val="tx1"/>
              </a:solidFill>
              <a:latin typeface="Montserrat" panose="00000500000000000000" charset="0"/>
            </a:endParaRPr>
          </a:p>
        </p:txBody>
      </p:sp>
      <p:sp>
        <p:nvSpPr>
          <p:cNvPr id="8" name="TextBox 7"/>
          <p:cNvSpPr txBox="1"/>
          <p:nvPr/>
        </p:nvSpPr>
        <p:spPr>
          <a:xfrm>
            <a:off x="931727" y="3125842"/>
            <a:ext cx="7437550" cy="1477328"/>
          </a:xfrm>
          <a:prstGeom prst="rect">
            <a:avLst/>
          </a:prstGeom>
          <a:noFill/>
        </p:spPr>
        <p:txBody>
          <a:bodyPr wrap="square" rtlCol="0">
            <a:spAutoFit/>
          </a:bodyPr>
          <a:lstStyle/>
          <a:p>
            <a:pPr marL="285750" indent="-285750">
              <a:lnSpc>
                <a:spcPct val="150000"/>
              </a:lnSpc>
              <a:buClr>
                <a:schemeClr val="accent2"/>
              </a:buClr>
              <a:buSzPct val="160000"/>
              <a:buFont typeface="Wingdings" panose="05000000000000000000" pitchFamily="2" charset="2"/>
              <a:buChar char="Ø"/>
            </a:pPr>
            <a:r>
              <a:rPr lang="en-US" sz="1500" dirty="0">
                <a:solidFill>
                  <a:schemeClr val="tx1"/>
                </a:solidFill>
                <a:latin typeface="Montserrat" panose="00000500000000000000" charset="0"/>
              </a:rPr>
              <a:t> Irregular injection patterns</a:t>
            </a:r>
          </a:p>
          <a:p>
            <a:pPr marL="285750" indent="-285750">
              <a:lnSpc>
                <a:spcPct val="150000"/>
              </a:lnSpc>
              <a:buClr>
                <a:schemeClr val="accent2"/>
              </a:buClr>
              <a:buSzPct val="160000"/>
              <a:buFont typeface="Wingdings" panose="05000000000000000000" pitchFamily="2" charset="2"/>
              <a:buChar char="Ø"/>
            </a:pPr>
            <a:r>
              <a:rPr lang="en-US" sz="1500" dirty="0">
                <a:solidFill>
                  <a:schemeClr val="tx1"/>
                </a:solidFill>
                <a:latin typeface="Montserrat" panose="00000500000000000000" charset="0"/>
              </a:rPr>
              <a:t> Peripheral injection patterns(Important)</a:t>
            </a:r>
          </a:p>
          <a:p>
            <a:pPr marL="285750" indent="-285750">
              <a:lnSpc>
                <a:spcPct val="150000"/>
              </a:lnSpc>
              <a:buClr>
                <a:schemeClr val="accent2"/>
              </a:buClr>
              <a:buSzPct val="160000"/>
              <a:buFont typeface="Wingdings" panose="05000000000000000000" pitchFamily="2" charset="2"/>
              <a:buChar char="Ø"/>
            </a:pPr>
            <a:r>
              <a:rPr lang="en-US" sz="1500" dirty="0">
                <a:solidFill>
                  <a:schemeClr val="tx1"/>
                </a:solidFill>
                <a:latin typeface="Montserrat" panose="00000500000000000000" charset="0"/>
              </a:rPr>
              <a:t> Regular injection patterns(Important)</a:t>
            </a:r>
          </a:p>
          <a:p>
            <a:pPr marL="285750" indent="-285750">
              <a:lnSpc>
                <a:spcPct val="150000"/>
              </a:lnSpc>
              <a:buClr>
                <a:schemeClr val="accent2"/>
              </a:buClr>
              <a:buSzPct val="160000"/>
              <a:buFont typeface="Wingdings" panose="05000000000000000000" pitchFamily="2" charset="2"/>
              <a:buChar char="Ø"/>
            </a:pPr>
            <a:r>
              <a:rPr lang="en-US" sz="1500" dirty="0">
                <a:solidFill>
                  <a:schemeClr val="tx1"/>
                </a:solidFill>
                <a:latin typeface="Montserrat" panose="00000500000000000000" charset="0"/>
              </a:rPr>
              <a:t> Crestal and basal injection patterns</a:t>
            </a: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46979" y="126642"/>
            <a:ext cx="7761600" cy="969000"/>
          </a:xfrm>
        </p:spPr>
        <p:txBody>
          <a:bodyPr/>
          <a:lstStyle/>
          <a:p>
            <a:r>
              <a:rPr lang="en-US" sz="3200" dirty="0">
                <a:solidFill>
                  <a:schemeClr val="tx1"/>
                </a:solidFill>
                <a:latin typeface="Montserrat" panose="00000500000000000000" charset="0"/>
              </a:rPr>
              <a:t>Peripheral Injection Patterns</a:t>
            </a:r>
            <a:endParaRPr lang="en-US" dirty="0"/>
          </a:p>
        </p:txBody>
      </p:sp>
      <p:sp>
        <p:nvSpPr>
          <p:cNvPr id="4" name="Text Placeholder 3"/>
          <p:cNvSpPr>
            <a:spLocks noGrp="1"/>
          </p:cNvSpPr>
          <p:nvPr>
            <p:ph type="body" idx="1"/>
          </p:nvPr>
        </p:nvSpPr>
        <p:spPr>
          <a:xfrm>
            <a:off x="746979" y="1395681"/>
            <a:ext cx="5892085" cy="3479175"/>
          </a:xfrm>
        </p:spPr>
        <p:txBody>
          <a:bodyPr/>
          <a:lstStyle/>
          <a:p>
            <a:pPr marL="76200" indent="0">
              <a:buNone/>
            </a:pPr>
            <a:endParaRPr lang="en-US" sz="1400" b="1" dirty="0"/>
          </a:p>
          <a:p>
            <a:pPr lvl="1">
              <a:buFont typeface="Wingdings" panose="05000000000000000000" pitchFamily="2" charset="2"/>
              <a:buChar char="Ø"/>
            </a:pPr>
            <a:r>
              <a:rPr lang="en-US" sz="1400" dirty="0"/>
              <a:t>In peripheral flooding, the injection wells are located at the external boundary of the reservoir and the oil is displaced toward the interior of the reservoir.</a:t>
            </a:r>
          </a:p>
          <a:p>
            <a:pPr lvl="1">
              <a:buFont typeface="Wingdings" panose="05000000000000000000" pitchFamily="2" charset="2"/>
              <a:buChar char="Ø"/>
            </a:pPr>
            <a:r>
              <a:rPr lang="en-US" sz="1400" dirty="0"/>
              <a:t>The peripheral flood generally yields a maximum oil recovery with a minimum of produced water.</a:t>
            </a:r>
          </a:p>
          <a:p>
            <a:pPr lvl="1">
              <a:buFont typeface="Wingdings" panose="05000000000000000000" pitchFamily="2" charset="2"/>
              <a:buChar char="Ø"/>
            </a:pPr>
            <a:r>
              <a:rPr lang="en-US" sz="1400" dirty="0"/>
              <a:t>The production of significant quantities of water can be delayed until only the last row of producers remains.</a:t>
            </a:r>
          </a:p>
          <a:p>
            <a:pPr lvl="1">
              <a:buFont typeface="Wingdings" panose="05000000000000000000" pitchFamily="2" charset="2"/>
              <a:buChar char="Ø"/>
            </a:pPr>
            <a:r>
              <a:rPr lang="en-US" sz="1400" dirty="0"/>
              <a:t>The formation permeability must be large enough to permit the movement of the injected water at the desired rate over the distance of several well spacing from injection wells to the last line of producers</a:t>
            </a:r>
            <a:endParaRPr lang="en-US" sz="1400" dirty="0">
              <a:latin typeface="Montserrat" panose="00000500000000000000" charset="0"/>
            </a:endParaRP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15</a:t>
            </a:fld>
            <a:endParaRPr lang="en-GB" dirty="0"/>
          </a:p>
        </p:txBody>
      </p:sp>
      <p:sp>
        <p:nvSpPr>
          <p:cNvPr id="7" name="Rectangle 6"/>
          <p:cNvSpPr/>
          <p:nvPr/>
        </p:nvSpPr>
        <p:spPr>
          <a:xfrm>
            <a:off x="804930" y="1197735"/>
            <a:ext cx="1539025" cy="109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73618" y="1190926"/>
            <a:ext cx="1539025" cy="1094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84" y="1614623"/>
            <a:ext cx="2404422" cy="3143810"/>
          </a:xfrm>
          <a:prstGeom prst="rect">
            <a:avLst/>
          </a:prstGeom>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a:solidFill>
                  <a:schemeClr val="tx1"/>
                </a:solidFill>
                <a:latin typeface="Montserrat" panose="00000500000000000000" charset="0"/>
              </a:rPr>
              <a:t>Regular Injection Patterns</a:t>
            </a:r>
            <a:endParaRPr lang="en-US" dirty="0"/>
          </a:p>
        </p:txBody>
      </p:sp>
      <p:sp>
        <p:nvSpPr>
          <p:cNvPr id="9" name="Text Placeholder 8"/>
          <p:cNvSpPr>
            <a:spLocks noGrp="1"/>
          </p:cNvSpPr>
          <p:nvPr>
            <p:ph type="body" idx="1"/>
          </p:nvPr>
        </p:nvSpPr>
        <p:spPr>
          <a:xfrm>
            <a:off x="691200" y="1511100"/>
            <a:ext cx="5162248" cy="2868900"/>
          </a:xfrm>
        </p:spPr>
        <p:txBody>
          <a:bodyPr/>
          <a:lstStyle/>
          <a:p>
            <a:pPr>
              <a:buFont typeface="Wingdings" panose="05000000000000000000" pitchFamily="2" charset="2"/>
              <a:buChar char="v"/>
            </a:pPr>
            <a:r>
              <a:rPr lang="en-US" sz="1600" b="1" dirty="0"/>
              <a:t>Direct line drive</a:t>
            </a:r>
            <a:r>
              <a:rPr lang="en-US" sz="1600" dirty="0"/>
              <a:t>: The lines of injection and production are directly opposed to each other. </a:t>
            </a:r>
          </a:p>
          <a:p>
            <a:pPr>
              <a:buFont typeface="Wingdings" panose="05000000000000000000" pitchFamily="2" charset="2"/>
              <a:buChar char="v"/>
            </a:pPr>
            <a:r>
              <a:rPr lang="en-US" sz="1600" dirty="0"/>
              <a:t>The pattern is characterized by two parameters: a = distance between wells of the same type, and d = distance between lines of injectors and producers.</a:t>
            </a:r>
          </a:p>
          <a:p>
            <a:pPr>
              <a:buFont typeface="Wingdings" panose="05000000000000000000" pitchFamily="2" charset="2"/>
              <a:buChar char="v"/>
            </a:pPr>
            <a:r>
              <a:rPr lang="en-US" sz="1600" b="1" dirty="0"/>
              <a:t>Staggered line drive</a:t>
            </a:r>
            <a:r>
              <a:rPr lang="en-US" sz="1600" dirty="0"/>
              <a:t>: The wells are in lines as in the direct line, but the injectors and producers are no longer directly opposed but laterally displaced by a distance of a/2</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863" y="1697843"/>
            <a:ext cx="2949262" cy="2375621"/>
          </a:xfrm>
          <a:prstGeom prst="rect">
            <a:avLst/>
          </a:prstGeom>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4720" y="1193962"/>
            <a:ext cx="6370205" cy="3331892"/>
          </a:xfrm>
          <a:ln>
            <a:solidFill>
              <a:srgbClr val="FFFFFF"/>
            </a:solidFill>
          </a:ln>
        </p:spPr>
        <p:txBody>
          <a:bodyPr/>
          <a:lstStyle/>
          <a:p>
            <a:pPr>
              <a:lnSpc>
                <a:spcPct val="150000"/>
              </a:lnSpc>
              <a:buFont typeface="Wingdings" panose="05000000000000000000" pitchFamily="2" charset="2"/>
              <a:buChar char="v"/>
            </a:pPr>
            <a:r>
              <a:rPr lang="en-US" sz="1600" b="1" dirty="0"/>
              <a:t>Five spot</a:t>
            </a:r>
            <a:r>
              <a:rPr lang="en-US" sz="1600" dirty="0"/>
              <a:t>: This is a special case of the staggered line drive in which Any four injection wells thus form a square with a production well at the center.</a:t>
            </a:r>
          </a:p>
          <a:p>
            <a:pPr>
              <a:lnSpc>
                <a:spcPct val="150000"/>
              </a:lnSpc>
              <a:buFont typeface="Wingdings" panose="05000000000000000000" pitchFamily="2" charset="2"/>
              <a:buChar char="v"/>
            </a:pPr>
            <a:r>
              <a:rPr lang="en-US" sz="1600" b="1" dirty="0"/>
              <a:t>Seven spot</a:t>
            </a:r>
            <a:r>
              <a:rPr lang="en-US" sz="1600" dirty="0"/>
              <a:t>: The injection wells are located at the corner of a hexagon with a production well at its center.</a:t>
            </a:r>
          </a:p>
          <a:p>
            <a:pPr>
              <a:lnSpc>
                <a:spcPct val="150000"/>
              </a:lnSpc>
              <a:buFont typeface="Wingdings" panose="05000000000000000000" pitchFamily="2" charset="2"/>
              <a:buChar char="v"/>
            </a:pPr>
            <a:r>
              <a:rPr lang="en-US" sz="1600" b="1" dirty="0"/>
              <a:t>Nine spot</a:t>
            </a:r>
            <a:r>
              <a:rPr lang="en-US" sz="1600" dirty="0"/>
              <a:t>: The pattern essentially contains eight injectors surrounding one producer.</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31" y="587871"/>
            <a:ext cx="1228841" cy="116255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364" y="1870826"/>
            <a:ext cx="1310309" cy="12814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6489" y="3272674"/>
            <a:ext cx="1092726" cy="1392925"/>
          </a:xfrm>
          <a:prstGeom prst="rect">
            <a:avLst/>
          </a:prstGeom>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18</a:t>
            </a:fld>
            <a:endParaRPr lang="en-GB" dirty="0"/>
          </a:p>
        </p:txBody>
      </p:sp>
      <p:sp>
        <p:nvSpPr>
          <p:cNvPr id="3" name="Title 2"/>
          <p:cNvSpPr>
            <a:spLocks noGrp="1"/>
          </p:cNvSpPr>
          <p:nvPr>
            <p:ph type="title" idx="4294967295"/>
          </p:nvPr>
        </p:nvSpPr>
        <p:spPr>
          <a:xfrm>
            <a:off x="1381125" y="96838"/>
            <a:ext cx="7762875" cy="968375"/>
          </a:xfrm>
        </p:spPr>
        <p:txBody>
          <a:bodyPr/>
          <a:lstStyle/>
          <a:p>
            <a:r>
              <a:rPr lang="en-US" dirty="0"/>
              <a:t>Deciding Time For Water Flood</a:t>
            </a:r>
          </a:p>
        </p:txBody>
      </p:sp>
      <p:sp>
        <p:nvSpPr>
          <p:cNvPr id="4" name="Text Placeholder 3"/>
          <p:cNvSpPr>
            <a:spLocks noGrp="1"/>
          </p:cNvSpPr>
          <p:nvPr>
            <p:ph type="body" idx="4294967295"/>
          </p:nvPr>
        </p:nvSpPr>
        <p:spPr>
          <a:xfrm>
            <a:off x="814388" y="1306513"/>
            <a:ext cx="8329612" cy="2157412"/>
          </a:xfrm>
        </p:spPr>
        <p:txBody>
          <a:bodyPr/>
          <a:lstStyle/>
          <a:p>
            <a:pPr>
              <a:buFont typeface="Wingdings" panose="05000000000000000000" pitchFamily="2" charset="2"/>
              <a:buChar char="v"/>
            </a:pPr>
            <a:r>
              <a:rPr lang="en-US" sz="1600" b="1" dirty="0"/>
              <a:t>Reservoir Oil Viscosity</a:t>
            </a:r>
            <a:r>
              <a:rPr lang="en-US" sz="1600" dirty="0"/>
              <a:t>: Oil has lower viscosity at the saturation pressure.</a:t>
            </a:r>
          </a:p>
          <a:p>
            <a:pPr>
              <a:buFont typeface="Wingdings" panose="05000000000000000000" pitchFamily="2" charset="2"/>
              <a:buChar char="v"/>
            </a:pPr>
            <a:r>
              <a:rPr lang="en-US" sz="1600" b="1" dirty="0"/>
              <a:t>Gas Saturation</a:t>
            </a:r>
            <a:r>
              <a:rPr lang="en-US" sz="1600" dirty="0"/>
              <a:t>: Some (&lt;10%) free gas saturation before water injection is good.</a:t>
            </a:r>
          </a:p>
          <a:p>
            <a:pPr>
              <a:buFont typeface="Wingdings" panose="05000000000000000000" pitchFamily="2" charset="2"/>
              <a:buChar char="v"/>
            </a:pPr>
            <a:r>
              <a:rPr lang="en-US" sz="1600" b="1" dirty="0"/>
              <a:t>Reservoir Pressure</a:t>
            </a:r>
            <a:r>
              <a:rPr lang="en-US" sz="1600" dirty="0"/>
              <a:t>: Higher is the pressure before water injection, better it is. It gives larger drawdown and longer life to well, which is favorable for good economics for the water flooding project</a:t>
            </a:r>
            <a:r>
              <a:rPr lang="en-US" sz="1800" dirty="0"/>
              <a:t>.</a:t>
            </a:r>
          </a:p>
          <a:p>
            <a:pPr>
              <a:buFont typeface="Wingdings" panose="05000000000000000000" pitchFamily="2" charset="2"/>
              <a:buChar char="v"/>
            </a:pPr>
            <a:r>
              <a:rPr lang="en-US" sz="1600" b="1" dirty="0"/>
              <a:t>Economical Aspects:</a:t>
            </a:r>
          </a:p>
        </p:txBody>
      </p:sp>
      <p:sp>
        <p:nvSpPr>
          <p:cNvPr id="5" name="Rectangle 4"/>
          <p:cNvSpPr/>
          <p:nvPr/>
        </p:nvSpPr>
        <p:spPr>
          <a:xfrm>
            <a:off x="927911" y="1089159"/>
            <a:ext cx="1472389" cy="1079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12922" y="3464169"/>
            <a:ext cx="7506843" cy="861774"/>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US" sz="1600" dirty="0">
                <a:solidFill>
                  <a:schemeClr val="tx1"/>
                </a:solidFill>
                <a:latin typeface="Montserrat" panose="00000500000000000000" charset="0"/>
              </a:rPr>
              <a:t>Cost of Injection, Cost </a:t>
            </a:r>
            <a:r>
              <a:rPr lang="en-US" sz="1800" dirty="0">
                <a:solidFill>
                  <a:schemeClr val="tx1"/>
                </a:solidFill>
                <a:latin typeface="Montserrat" panose="00000500000000000000" charset="0"/>
              </a:rPr>
              <a:t>o</a:t>
            </a:r>
            <a:r>
              <a:rPr lang="en-US" sz="1600" dirty="0">
                <a:solidFill>
                  <a:schemeClr val="tx1"/>
                </a:solidFill>
                <a:latin typeface="Montserrat" panose="00000500000000000000" charset="0"/>
              </a:rPr>
              <a:t>n Injection Equipment’s, Hardware/Software, Maintenance/Service etc.</a:t>
            </a:r>
          </a:p>
          <a:p>
            <a:pPr marL="285750" indent="-285750">
              <a:buClr>
                <a:schemeClr val="accent2"/>
              </a:buClr>
              <a:buFont typeface="Wingdings" panose="05000000000000000000" pitchFamily="2" charset="2"/>
              <a:buChar char="Ø"/>
            </a:pPr>
            <a:r>
              <a:rPr lang="en-US" sz="1600" dirty="0">
                <a:solidFill>
                  <a:schemeClr val="tx1"/>
                </a:solidFill>
                <a:latin typeface="Montserrat" panose="00000500000000000000" charset="0"/>
              </a:rPr>
              <a:t>Financial Consideration: NPV, IRR, Economic analysis of the project.</a:t>
            </a: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19</a:t>
            </a:fld>
            <a:endParaRPr lang="en-GB" dirty="0"/>
          </a:p>
        </p:txBody>
      </p:sp>
      <p:sp>
        <p:nvSpPr>
          <p:cNvPr id="3" name="Title 2"/>
          <p:cNvSpPr>
            <a:spLocks noGrp="1"/>
          </p:cNvSpPr>
          <p:nvPr>
            <p:ph type="title" idx="4294967295"/>
          </p:nvPr>
        </p:nvSpPr>
        <p:spPr>
          <a:xfrm>
            <a:off x="0" y="122238"/>
            <a:ext cx="7762875" cy="968375"/>
          </a:xfrm>
        </p:spPr>
        <p:txBody>
          <a:bodyPr/>
          <a:lstStyle/>
          <a:p>
            <a:r>
              <a:rPr lang="en-US" dirty="0"/>
              <a:t>Recovery Factor</a:t>
            </a:r>
          </a:p>
        </p:txBody>
      </p:sp>
      <p:sp>
        <p:nvSpPr>
          <p:cNvPr id="4" name="Text Placeholder 3"/>
          <p:cNvSpPr>
            <a:spLocks noGrp="1"/>
          </p:cNvSpPr>
          <p:nvPr>
            <p:ph type="body" idx="4294967295"/>
          </p:nvPr>
        </p:nvSpPr>
        <p:spPr>
          <a:xfrm>
            <a:off x="1381125" y="1535113"/>
            <a:ext cx="7762875" cy="2868612"/>
          </a:xfrm>
        </p:spPr>
        <p:txBody>
          <a:bodyPr/>
          <a:lstStyle/>
          <a:p>
            <a:pPr>
              <a:buFont typeface="Wingdings" panose="05000000000000000000" pitchFamily="2" charset="2"/>
              <a:buChar char="v"/>
            </a:pPr>
            <a:r>
              <a:rPr lang="en-US" sz="1800" dirty="0"/>
              <a:t>The recoverable amount of hydrocarbon initially in place, normally expressed as a percentage.</a:t>
            </a:r>
          </a:p>
          <a:p>
            <a:pPr>
              <a:buFont typeface="Wingdings" panose="05000000000000000000" pitchFamily="2" charset="2"/>
              <a:buChar char="v"/>
            </a:pPr>
            <a:r>
              <a:rPr lang="en-US" sz="1800" dirty="0"/>
              <a:t>Recovery factor of water flooded zone is :</a:t>
            </a:r>
          </a:p>
          <a:p>
            <a:pPr marL="76200" indent="0">
              <a:buNone/>
            </a:pPr>
            <a:r>
              <a:rPr lang="en-US" sz="1800" dirty="0"/>
              <a:t>	RF=E</a:t>
            </a:r>
            <a:r>
              <a:rPr lang="en-US" sz="1800" baseline="-25000" dirty="0"/>
              <a:t>A</a:t>
            </a:r>
            <a:r>
              <a:rPr lang="en-US" sz="1800" dirty="0"/>
              <a:t>*E</a:t>
            </a:r>
            <a:r>
              <a:rPr lang="en-US" sz="1800" baseline="-25000" dirty="0"/>
              <a:t>D</a:t>
            </a:r>
            <a:r>
              <a:rPr lang="en-US" sz="1800" dirty="0"/>
              <a:t>*E</a:t>
            </a:r>
            <a:r>
              <a:rPr lang="en-US" sz="1800" baseline="-25000" dirty="0"/>
              <a:t>VI</a:t>
            </a:r>
          </a:p>
          <a:p>
            <a:pPr marL="76200" indent="0">
              <a:buNone/>
            </a:pPr>
            <a:r>
              <a:rPr lang="en-US" sz="1800" baseline="-25000" dirty="0"/>
              <a:t> </a:t>
            </a:r>
            <a:r>
              <a:rPr lang="en-US" sz="1800" dirty="0"/>
              <a:t>       	where E</a:t>
            </a:r>
            <a:r>
              <a:rPr lang="en-US" sz="1800" baseline="-25000" dirty="0"/>
              <a:t>A</a:t>
            </a:r>
            <a:r>
              <a:rPr lang="en-US" sz="1800" dirty="0"/>
              <a:t>, E</a:t>
            </a:r>
            <a:r>
              <a:rPr lang="en-US" sz="1800" baseline="-25000" dirty="0"/>
              <a:t>D</a:t>
            </a:r>
            <a:r>
              <a:rPr lang="en-US" sz="1800" dirty="0"/>
              <a:t>, E</a:t>
            </a:r>
            <a:r>
              <a:rPr lang="en-US" sz="1800" baseline="-25000" dirty="0"/>
              <a:t>VI</a:t>
            </a:r>
            <a:r>
              <a:rPr lang="en-US" sz="1800" dirty="0"/>
              <a:t> are the Areal Sweep Efficiency, 	Displacement Efficiency, Volumetric Sweep Efficiency 	respectively.</a:t>
            </a:r>
            <a:endParaRPr lang="en-US" sz="1600" baseline="-25000" dirty="0"/>
          </a:p>
        </p:txBody>
      </p:sp>
      <p:sp>
        <p:nvSpPr>
          <p:cNvPr id="5" name="Rectangle 4"/>
          <p:cNvSpPr/>
          <p:nvPr/>
        </p:nvSpPr>
        <p:spPr>
          <a:xfrm>
            <a:off x="721438" y="1207144"/>
            <a:ext cx="1472389" cy="1079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WATER</a:t>
            </a:r>
            <a:r>
              <a:rPr lang="en-GB" dirty="0"/>
              <a:t> INJECTION</a:t>
            </a:r>
            <a:r>
              <a:rPr lang="en-US" dirty="0"/>
              <a:t> </a:t>
            </a:r>
            <a:endParaRPr lang="en-IN" dirty="0"/>
          </a:p>
        </p:txBody>
      </p:sp>
      <p:sp>
        <p:nvSpPr>
          <p:cNvPr id="9" name="Text Placeholder 8"/>
          <p:cNvSpPr>
            <a:spLocks noGrp="1"/>
          </p:cNvSpPr>
          <p:nvPr>
            <p:ph type="body" idx="1"/>
          </p:nvPr>
        </p:nvSpPr>
        <p:spPr>
          <a:xfrm>
            <a:off x="549098" y="1486101"/>
            <a:ext cx="3767400" cy="3365008"/>
          </a:xfrm>
        </p:spPr>
        <p:txBody>
          <a:bodyPr/>
          <a:lstStyle/>
          <a:p>
            <a:pPr algn="just">
              <a:buFont typeface="Wingdings" panose="05000000000000000000" pitchFamily="2" charset="2"/>
              <a:buChar char="v"/>
            </a:pPr>
            <a:r>
              <a:rPr lang="en-US" sz="1400" dirty="0">
                <a:solidFill>
                  <a:schemeClr val="tx1"/>
                </a:solidFill>
                <a:latin typeface="Montserrat" panose="00000500000000000000" charset="0"/>
              </a:rPr>
              <a:t>P</a:t>
            </a:r>
            <a:r>
              <a:rPr lang="en-US" sz="1400" b="0" i="0" dirty="0">
                <a:solidFill>
                  <a:schemeClr val="tx1"/>
                </a:solidFill>
                <a:effectLst/>
                <a:latin typeface="Montserrat" panose="00000500000000000000" charset="0"/>
              </a:rPr>
              <a:t>rocess of injection water into the aquifer.</a:t>
            </a:r>
          </a:p>
          <a:p>
            <a:pPr algn="just">
              <a:buFont typeface="Wingdings" panose="05000000000000000000" pitchFamily="2" charset="2"/>
              <a:buChar char="v"/>
            </a:pPr>
            <a:r>
              <a:rPr lang="en-US" sz="1400" b="0" i="0" dirty="0">
                <a:solidFill>
                  <a:schemeClr val="tx1"/>
                </a:solidFill>
                <a:effectLst/>
                <a:latin typeface="Montserrat" panose="00000500000000000000" charset="0"/>
              </a:rPr>
              <a:t>To </a:t>
            </a:r>
            <a:r>
              <a:rPr lang="en-US" sz="1400" b="1" i="0" dirty="0">
                <a:solidFill>
                  <a:schemeClr val="tx1"/>
                </a:solidFill>
                <a:effectLst/>
                <a:latin typeface="Montserrat" panose="00000500000000000000" charset="0"/>
              </a:rPr>
              <a:t>maintenance of</a:t>
            </a:r>
            <a:r>
              <a:rPr lang="en-US" sz="1400" b="1" dirty="0">
                <a:solidFill>
                  <a:schemeClr val="tx1"/>
                </a:solidFill>
                <a:latin typeface="Montserrat" panose="00000500000000000000" charset="0"/>
              </a:rPr>
              <a:t> </a:t>
            </a:r>
            <a:r>
              <a:rPr lang="en-US" sz="1400" b="1" i="0" dirty="0">
                <a:solidFill>
                  <a:schemeClr val="tx1"/>
                </a:solidFill>
                <a:effectLst/>
                <a:latin typeface="Montserrat" panose="00000500000000000000" charset="0"/>
              </a:rPr>
              <a:t>reservoir pressure</a:t>
            </a:r>
            <a:r>
              <a:rPr lang="en-US" sz="1400" b="0" i="0" dirty="0">
                <a:solidFill>
                  <a:schemeClr val="tx1"/>
                </a:solidFill>
                <a:effectLst/>
                <a:latin typeface="Montserrat" panose="00000500000000000000" charset="0"/>
              </a:rPr>
              <a:t> and for secondary recovery.</a:t>
            </a:r>
          </a:p>
          <a:p>
            <a:pPr algn="just">
              <a:buFont typeface="Wingdings" panose="05000000000000000000" pitchFamily="2" charset="2"/>
              <a:buChar char="v"/>
            </a:pPr>
            <a:r>
              <a:rPr lang="en-US" sz="1400" b="0" i="0" dirty="0">
                <a:solidFill>
                  <a:schemeClr val="tx1"/>
                </a:solidFill>
                <a:effectLst/>
                <a:latin typeface="Montserrat" panose="00000500000000000000" charset="0"/>
              </a:rPr>
              <a:t>Disposal of production water or brine. </a:t>
            </a:r>
          </a:p>
          <a:p>
            <a:pPr algn="just">
              <a:buFont typeface="Wingdings" panose="05000000000000000000" pitchFamily="2" charset="2"/>
              <a:buChar char="v"/>
            </a:pPr>
            <a:r>
              <a:rPr lang="en-US" sz="1400" dirty="0">
                <a:solidFill>
                  <a:schemeClr val="tx1"/>
                </a:solidFill>
                <a:latin typeface="Montserrat" panose="00000500000000000000" charset="0"/>
              </a:rPr>
              <a:t>Water is C</a:t>
            </a:r>
            <a:r>
              <a:rPr lang="en-US" sz="1400" kern="0" dirty="0">
                <a:solidFill>
                  <a:schemeClr val="tx1"/>
                </a:solidFill>
                <a:effectLst/>
                <a:latin typeface="Montserrat" panose="00000500000000000000" charset="0"/>
              </a:rPr>
              <a:t>heap, easily available, good displacing characteristics,                  coexists with oil, most of reservoir are water wet, high sweep      efficiency </a:t>
            </a:r>
            <a:r>
              <a:rPr lang="en-US" sz="1400" dirty="0">
                <a:solidFill>
                  <a:schemeClr val="tx1"/>
                </a:solidFill>
                <a:latin typeface="Montserrat" panose="00000500000000000000" charset="0"/>
              </a:rPr>
              <a:t>and </a:t>
            </a:r>
            <a:r>
              <a:rPr lang="en-US" sz="1400" kern="0" dirty="0">
                <a:solidFill>
                  <a:schemeClr val="tx1"/>
                </a:solidFill>
                <a:effectLst/>
                <a:latin typeface="Montserrat" panose="00000500000000000000" charset="0"/>
              </a:rPr>
              <a:t>less treatment required.</a:t>
            </a:r>
            <a:endParaRPr lang="en-IN" sz="1400" dirty="0">
              <a:solidFill>
                <a:schemeClr val="tx1"/>
              </a:solidFill>
              <a:latin typeface="Montserrat" panose="00000500000000000000"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dirty="0"/>
          </a:p>
        </p:txBody>
      </p:sp>
      <p:pic>
        <p:nvPicPr>
          <p:cNvPr id="14" name="Picture 13"/>
          <p:cNvPicPr>
            <a:picLocks noChangeAspect="1"/>
          </p:cNvPicPr>
          <p:nvPr/>
        </p:nvPicPr>
        <p:blipFill>
          <a:blip r:embed="rId2"/>
          <a:stretch>
            <a:fillRect/>
          </a:stretch>
        </p:blipFill>
        <p:spPr>
          <a:xfrm>
            <a:off x="4504038" y="1568355"/>
            <a:ext cx="4510834" cy="2567940"/>
          </a:xfrm>
          <a:prstGeom prst="rect">
            <a:avLst/>
          </a:prstGeom>
        </p:spPr>
      </p:pic>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Displacement Efficiency</a:t>
            </a:r>
            <a:endParaRPr lang="en-US" dirty="0"/>
          </a:p>
        </p:txBody>
      </p:sp>
      <p:sp>
        <p:nvSpPr>
          <p:cNvPr id="4" name="Text Placeholder 3"/>
          <p:cNvSpPr>
            <a:spLocks noGrp="1"/>
          </p:cNvSpPr>
          <p:nvPr>
            <p:ph type="body" idx="1"/>
          </p:nvPr>
        </p:nvSpPr>
        <p:spPr>
          <a:xfrm>
            <a:off x="691200" y="1511099"/>
            <a:ext cx="7942846" cy="3247333"/>
          </a:xfrm>
        </p:spPr>
        <p:txBody>
          <a:bodyPr/>
          <a:lstStyle/>
          <a:p>
            <a:pPr>
              <a:buFont typeface="Wingdings" panose="05000000000000000000" pitchFamily="2" charset="2"/>
              <a:buChar char="v"/>
            </a:pPr>
            <a:r>
              <a:rPr lang="en-US" sz="1600" dirty="0"/>
              <a:t>Displacement efficiency is the fraction of movable oil that has been recovered from the swept zone at any given time.</a:t>
            </a:r>
          </a:p>
          <a:p>
            <a:pPr>
              <a:buFont typeface="Wingdings" panose="05000000000000000000" pitchFamily="2" charset="2"/>
              <a:buChar char="v"/>
            </a:pPr>
            <a:endParaRPr lang="en-US" sz="1600" dirty="0"/>
          </a:p>
          <a:p>
            <a:pPr>
              <a:buFont typeface="Wingdings" panose="05000000000000000000" pitchFamily="2" charset="2"/>
              <a:buChar char="v"/>
            </a:pPr>
            <a:endParaRPr lang="en-US" sz="1600" dirty="0"/>
          </a:p>
          <a:p>
            <a:pPr>
              <a:buFont typeface="Wingdings" panose="05000000000000000000" pitchFamily="2" charset="2"/>
              <a:buChar char="v"/>
            </a:pPr>
            <a:r>
              <a:rPr lang="en-US" sz="1600" b="1" dirty="0"/>
              <a:t>Improvement of displacement efficiency</a:t>
            </a:r>
          </a:p>
          <a:p>
            <a:pPr lvl="1">
              <a:lnSpc>
                <a:spcPct val="150000"/>
              </a:lnSpc>
              <a:buFont typeface="Wingdings" panose="05000000000000000000" pitchFamily="2" charset="2"/>
              <a:buChar char="Ø"/>
            </a:pPr>
            <a:r>
              <a:rPr lang="en-US" sz="1600" dirty="0"/>
              <a:t>Decreasing Residual oil Saturation.</a:t>
            </a:r>
          </a:p>
          <a:p>
            <a:pPr lvl="1">
              <a:lnSpc>
                <a:spcPct val="150000"/>
              </a:lnSpc>
              <a:buFont typeface="Wingdings" panose="05000000000000000000" pitchFamily="2" charset="2"/>
              <a:buChar char="Ø"/>
            </a:pPr>
            <a:r>
              <a:rPr lang="en-US" sz="1600" dirty="0"/>
              <a:t>Chemical flood-surfactants.</a:t>
            </a:r>
          </a:p>
          <a:p>
            <a:pPr lvl="1">
              <a:lnSpc>
                <a:spcPct val="150000"/>
              </a:lnSpc>
              <a:buFont typeface="Wingdings" panose="05000000000000000000" pitchFamily="2" charset="2"/>
              <a:buChar char="Ø"/>
            </a:pPr>
            <a:r>
              <a:rPr lang="en-US" sz="1600" dirty="0"/>
              <a:t>Taking advantage of gravity forces.</a:t>
            </a:r>
          </a:p>
          <a:p>
            <a:pPr lvl="1">
              <a:lnSpc>
                <a:spcPct val="150000"/>
              </a:lnSpc>
              <a:buFont typeface="Wingdings" panose="05000000000000000000" pitchFamily="2" charset="2"/>
              <a:buChar char="Ø"/>
            </a:pPr>
            <a:r>
              <a:rPr lang="en-US" sz="1600" dirty="0"/>
              <a:t>Oil vaporization</a:t>
            </a:r>
          </a:p>
          <a:p>
            <a:pPr>
              <a:buFont typeface="Wingdings" panose="05000000000000000000" pitchFamily="2" charset="2"/>
              <a:buChar char="v"/>
            </a:pPr>
            <a:endParaRPr lang="en-US" sz="1600" dirty="0"/>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20</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949" y="2215935"/>
            <a:ext cx="4305429" cy="591741"/>
          </a:xfrm>
          <a:prstGeom prst="rect">
            <a:avLst/>
          </a:prstGeom>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Areal Sweep Efficiency</a:t>
            </a:r>
          </a:p>
        </p:txBody>
      </p:sp>
      <p:sp>
        <p:nvSpPr>
          <p:cNvPr id="3" name="Text Placeholder 2"/>
          <p:cNvSpPr>
            <a:spLocks noGrp="1"/>
          </p:cNvSpPr>
          <p:nvPr>
            <p:ph type="body" idx="1"/>
          </p:nvPr>
        </p:nvSpPr>
        <p:spPr/>
        <p:txBody>
          <a:bodyPr/>
          <a:lstStyle/>
          <a:p>
            <a:pPr>
              <a:buFont typeface="Wingdings" panose="05000000000000000000" pitchFamily="2" charset="2"/>
              <a:buChar char="v"/>
            </a:pPr>
            <a:r>
              <a:rPr lang="en-US" sz="1400" dirty="0"/>
              <a:t>The areal sweep efficiency E</a:t>
            </a:r>
            <a:r>
              <a:rPr lang="en-US" sz="1400" baseline="-25000" dirty="0"/>
              <a:t>A</a:t>
            </a:r>
            <a:r>
              <a:rPr lang="en-US" sz="1400" dirty="0"/>
              <a:t> is the fractional area of the pattern that is swept by the displacing fluid.</a:t>
            </a:r>
          </a:p>
          <a:p>
            <a:pPr>
              <a:buFont typeface="Wingdings" panose="05000000000000000000" pitchFamily="2" charset="2"/>
              <a:buChar char="v"/>
            </a:pPr>
            <a:r>
              <a:rPr lang="en-US" sz="1400" dirty="0"/>
              <a:t>The major factors determining areal sweep are:</a:t>
            </a:r>
          </a:p>
          <a:p>
            <a:pPr lvl="1">
              <a:lnSpc>
                <a:spcPct val="150000"/>
              </a:lnSpc>
              <a:buFont typeface="Wingdings" panose="05000000000000000000" pitchFamily="2" charset="2"/>
              <a:buChar char="Ø"/>
            </a:pPr>
            <a:r>
              <a:rPr lang="en-US" sz="1400" dirty="0"/>
              <a:t>Fluid mobility.</a:t>
            </a:r>
          </a:p>
          <a:p>
            <a:pPr lvl="1">
              <a:lnSpc>
                <a:spcPct val="150000"/>
              </a:lnSpc>
              <a:buFont typeface="Wingdings" panose="05000000000000000000" pitchFamily="2" charset="2"/>
              <a:buChar char="Ø"/>
            </a:pPr>
            <a:r>
              <a:rPr lang="en-US" sz="1400" dirty="0"/>
              <a:t>Pattern type</a:t>
            </a:r>
          </a:p>
          <a:p>
            <a:pPr lvl="1">
              <a:lnSpc>
                <a:spcPct val="150000"/>
              </a:lnSpc>
              <a:buFont typeface="Wingdings" panose="05000000000000000000" pitchFamily="2" charset="2"/>
              <a:buChar char="Ø"/>
            </a:pPr>
            <a:r>
              <a:rPr lang="en-US" sz="1400" dirty="0"/>
              <a:t>Areal heterogeneity.</a:t>
            </a:r>
          </a:p>
          <a:p>
            <a:pPr lvl="1">
              <a:lnSpc>
                <a:spcPct val="150000"/>
              </a:lnSpc>
              <a:buFont typeface="Wingdings" panose="05000000000000000000" pitchFamily="2" charset="2"/>
              <a:buChar char="Ø"/>
            </a:pPr>
            <a:r>
              <a:rPr lang="en-US" sz="1400" dirty="0"/>
              <a:t>Total volume of fluid injected</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606" y="1701895"/>
            <a:ext cx="3837716" cy="1908813"/>
          </a:xfrm>
          <a:prstGeom prst="rect">
            <a:avLst/>
          </a:prstGeom>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Sweep Efficiency</a:t>
            </a:r>
          </a:p>
        </p:txBody>
      </p:sp>
      <p:sp>
        <p:nvSpPr>
          <p:cNvPr id="3" name="Text Placeholder 2"/>
          <p:cNvSpPr>
            <a:spLocks noGrp="1"/>
          </p:cNvSpPr>
          <p:nvPr>
            <p:ph type="body" idx="1"/>
          </p:nvPr>
        </p:nvSpPr>
        <p:spPr/>
        <p:txBody>
          <a:bodyPr/>
          <a:lstStyle/>
          <a:p>
            <a:pPr>
              <a:buFont typeface="Wingdings" panose="05000000000000000000" pitchFamily="2" charset="2"/>
              <a:buChar char="v"/>
            </a:pPr>
            <a:r>
              <a:rPr lang="en-US" sz="1400" dirty="0"/>
              <a:t>The vertical sweep efficiency EV is the fraction of the vertical section of the pay zone that is contacted by injected fluids.</a:t>
            </a:r>
          </a:p>
          <a:p>
            <a:pPr>
              <a:buFont typeface="Wingdings" panose="05000000000000000000" pitchFamily="2" charset="2"/>
              <a:buChar char="v"/>
            </a:pPr>
            <a:r>
              <a:rPr lang="en-US" sz="1400" dirty="0"/>
              <a:t>The vertical sweep efficiency is primarily a function of:</a:t>
            </a:r>
          </a:p>
          <a:p>
            <a:pPr lvl="1">
              <a:lnSpc>
                <a:spcPct val="150000"/>
              </a:lnSpc>
              <a:buFont typeface="Wingdings" panose="05000000000000000000" pitchFamily="2" charset="2"/>
              <a:buChar char="Ø"/>
            </a:pPr>
            <a:r>
              <a:rPr lang="en-US" sz="1400" dirty="0"/>
              <a:t>Vertical heterogeneity</a:t>
            </a:r>
          </a:p>
          <a:p>
            <a:pPr lvl="1">
              <a:lnSpc>
                <a:spcPct val="150000"/>
              </a:lnSpc>
              <a:buFont typeface="Wingdings" panose="05000000000000000000" pitchFamily="2" charset="2"/>
              <a:buChar char="Ø"/>
            </a:pPr>
            <a:r>
              <a:rPr lang="en-US" sz="1400" dirty="0"/>
              <a:t>Degree of gravity segregation</a:t>
            </a:r>
          </a:p>
          <a:p>
            <a:pPr lvl="1">
              <a:lnSpc>
                <a:spcPct val="150000"/>
              </a:lnSpc>
              <a:buFont typeface="Wingdings" panose="05000000000000000000" pitchFamily="2" charset="2"/>
              <a:buChar char="Ø"/>
            </a:pPr>
            <a:r>
              <a:rPr lang="en-US" sz="1400" dirty="0"/>
              <a:t>Fluid mobilities’ </a:t>
            </a:r>
          </a:p>
          <a:p>
            <a:pPr lvl="1">
              <a:lnSpc>
                <a:spcPct val="150000"/>
              </a:lnSpc>
              <a:buFont typeface="Wingdings" panose="05000000000000000000" pitchFamily="2" charset="2"/>
              <a:buChar char="Ø"/>
            </a:pPr>
            <a:r>
              <a:rPr lang="en-US" sz="1400" dirty="0"/>
              <a:t>Total volume injection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771" y="1772236"/>
            <a:ext cx="3184700" cy="1815026"/>
          </a:xfrm>
          <a:prstGeom prst="rect">
            <a:avLst/>
          </a:prstGeom>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Volumetric Sweep Efficiency</a:t>
            </a:r>
            <a:endParaRPr lang="en-US" dirty="0"/>
          </a:p>
        </p:txBody>
      </p:sp>
      <p:sp>
        <p:nvSpPr>
          <p:cNvPr id="3" name="Text Placeholder 2"/>
          <p:cNvSpPr>
            <a:spLocks noGrp="1"/>
          </p:cNvSpPr>
          <p:nvPr>
            <p:ph type="body" idx="1"/>
          </p:nvPr>
        </p:nvSpPr>
        <p:spPr/>
        <p:txBody>
          <a:bodyPr/>
          <a:lstStyle/>
          <a:p>
            <a:pPr>
              <a:buFont typeface="Wingdings" panose="05000000000000000000" pitchFamily="2" charset="2"/>
              <a:buChar char="v"/>
            </a:pPr>
            <a:r>
              <a:rPr lang="en-US" sz="1400" dirty="0"/>
              <a:t>The product of E</a:t>
            </a:r>
            <a:r>
              <a:rPr lang="en-US" sz="1400" baseline="-25000" dirty="0"/>
              <a:t>A</a:t>
            </a:r>
            <a:r>
              <a:rPr lang="en-US" sz="1400" dirty="0"/>
              <a:t> E</a:t>
            </a:r>
            <a:r>
              <a:rPr lang="en-US" sz="1400" baseline="-25000" dirty="0"/>
              <a:t>V</a:t>
            </a:r>
            <a:r>
              <a:rPr lang="en-US" sz="1400" dirty="0"/>
              <a:t> is called the volumetric sweep efficiency and represents the overall fraction of the flood pattern that is contacted by the injected fluid.</a:t>
            </a:r>
          </a:p>
          <a:p>
            <a:pPr>
              <a:buFont typeface="Wingdings" panose="05000000000000000000" pitchFamily="2" charset="2"/>
              <a:buChar char="v"/>
            </a:pPr>
            <a:r>
              <a:rPr lang="en-US" sz="1400" dirty="0"/>
              <a:t>Lowering mobility ratio by increasing viscosity of displacing agent</a:t>
            </a:r>
          </a:p>
          <a:p>
            <a:pPr>
              <a:buFont typeface="Wingdings" panose="05000000000000000000" pitchFamily="2" charset="2"/>
              <a:buChar char="v"/>
            </a:pPr>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48" y="3513762"/>
            <a:ext cx="2381104" cy="79746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942" y="2885928"/>
            <a:ext cx="2152488" cy="107061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310" y="2885928"/>
            <a:ext cx="1878525" cy="107061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417" y="1462304"/>
            <a:ext cx="3414951" cy="1351239"/>
          </a:xfrm>
          <a:prstGeom prst="rect">
            <a:avLst/>
          </a:prstGeom>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lvl="0"/>
            <a:fld id="{00000000-1234-1234-1234-123412341234}" type="slidenum">
              <a:rPr lang="en-GB" smtClean="0"/>
              <a:t>24</a:t>
            </a:fld>
            <a:endParaRPr lang="en-GB"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635" y="2373670"/>
            <a:ext cx="3724391" cy="134229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391" y="1119554"/>
            <a:ext cx="3710940" cy="230886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35" y="1119554"/>
            <a:ext cx="3501207" cy="1172600"/>
          </a:xfrm>
          <a:prstGeom prst="rect">
            <a:avLst/>
          </a:prstGeom>
        </p:spPr>
      </p:pic>
      <p:sp>
        <p:nvSpPr>
          <p:cNvPr id="16" name="Rectangle 15"/>
          <p:cNvSpPr/>
          <p:nvPr/>
        </p:nvSpPr>
        <p:spPr>
          <a:xfrm>
            <a:off x="709246" y="1119554"/>
            <a:ext cx="1922585" cy="287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4" name="Google Shape;114;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t>25</a:t>
            </a:fld>
            <a:endParaRPr lang="en-GB"/>
          </a:p>
        </p:txBody>
      </p:sp>
      <p:sp>
        <p:nvSpPr>
          <p:cNvPr id="106" name="Google Shape;106;p17"/>
          <p:cNvSpPr txBox="1">
            <a:spLocks noGrp="1"/>
          </p:cNvSpPr>
          <p:nvPr>
            <p:ph type="ctrTitle" idx="4294967295"/>
          </p:nvPr>
        </p:nvSpPr>
        <p:spPr>
          <a:xfrm>
            <a:off x="228600" y="1824038"/>
            <a:ext cx="8686800" cy="1160462"/>
          </a:xfrm>
          <a:prstGeom prst="rect">
            <a:avLst/>
          </a:prstGeom>
        </p:spPr>
        <p:txBody>
          <a:bodyPr spcFirstLastPara="1" wrap="square" lIns="91425" tIns="91425" rIns="91425" bIns="91425" anchor="b" anchorCtr="0">
            <a:noAutofit/>
          </a:bodyPr>
          <a:lstStyle/>
          <a:p>
            <a:pPr lvl="0" algn="ctr"/>
            <a:r>
              <a:rPr lang="en-US" sz="4800" dirty="0"/>
              <a:t>Waterflood Optimization</a:t>
            </a:r>
            <a:br>
              <a:rPr lang="en-US" sz="4800" dirty="0"/>
            </a:br>
            <a:r>
              <a:rPr lang="en-US" sz="4800" dirty="0"/>
              <a:t>Techniques</a:t>
            </a:r>
            <a:endParaRPr sz="4800" dirty="0">
              <a:solidFill>
                <a:srgbClr val="FFFFFF"/>
              </a:solidFill>
            </a:endParaRPr>
          </a:p>
        </p:txBody>
      </p:sp>
      <p:sp>
        <p:nvSpPr>
          <p:cNvPr id="107" name="Google Shape;107;p17"/>
          <p:cNvSpPr txBox="1">
            <a:spLocks noGrp="1"/>
          </p:cNvSpPr>
          <p:nvPr>
            <p:ph type="subTitle" idx="4294967295"/>
          </p:nvPr>
        </p:nvSpPr>
        <p:spPr>
          <a:xfrm>
            <a:off x="973137" y="2938117"/>
            <a:ext cx="7197725" cy="784225"/>
          </a:xfrm>
          <a:prstGeom prst="rect">
            <a:avLst/>
          </a:prstGeom>
        </p:spPr>
        <p:txBody>
          <a:bodyPr spcFirstLastPara="1" wrap="square" lIns="91425" tIns="91425" rIns="91425" bIns="91425" anchor="t" anchorCtr="0">
            <a:noAutofit/>
          </a:bodyPr>
          <a:lstStyle/>
          <a:p>
            <a:pPr marL="0" lvl="0" indent="0" algn="ctr">
              <a:buNone/>
            </a:pPr>
            <a:r>
              <a:rPr lang="en-US" dirty="0"/>
              <a:t>AND THEIR STUDY</a:t>
            </a:r>
          </a:p>
          <a:p>
            <a:pPr marL="0" lvl="0" indent="0" algn="ctr">
              <a:buNone/>
            </a:pPr>
            <a:endParaRPr dirty="0"/>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91200" y="-156693"/>
            <a:ext cx="7761600" cy="969000"/>
          </a:xfrm>
        </p:spPr>
        <p:txBody>
          <a:bodyPr/>
          <a:lstStyle/>
          <a:p>
            <a:r>
              <a:rPr lang="en-US" dirty="0"/>
              <a:t>Reservoir Description</a:t>
            </a:r>
          </a:p>
        </p:txBody>
      </p:sp>
      <p:sp>
        <p:nvSpPr>
          <p:cNvPr id="7" name="Text Placeholder 6"/>
          <p:cNvSpPr>
            <a:spLocks noGrp="1"/>
          </p:cNvSpPr>
          <p:nvPr>
            <p:ph type="body" idx="1"/>
          </p:nvPr>
        </p:nvSpPr>
        <p:spPr>
          <a:xfrm>
            <a:off x="555975" y="1159571"/>
            <a:ext cx="3684721" cy="3598861"/>
          </a:xfrm>
        </p:spPr>
        <p:txBody>
          <a:bodyPr/>
          <a:lstStyle/>
          <a:p>
            <a:pPr marL="76200" indent="0">
              <a:buNone/>
            </a:pPr>
            <a:r>
              <a:rPr lang="en-US" sz="1400" dirty="0"/>
              <a:t>It was a good candidate for secondary recovery because:</a:t>
            </a:r>
          </a:p>
          <a:p>
            <a:pPr>
              <a:buFont typeface="Wingdings" panose="05000000000000000000" pitchFamily="2" charset="2"/>
              <a:buChar char="v"/>
            </a:pPr>
            <a:r>
              <a:rPr lang="en-US" sz="1400" dirty="0"/>
              <a:t>The reservoirs have limited aquifer influx.</a:t>
            </a:r>
          </a:p>
          <a:p>
            <a:pPr>
              <a:buFont typeface="Wingdings" panose="05000000000000000000" pitchFamily="2" charset="2"/>
              <a:buChar char="v"/>
            </a:pPr>
            <a:r>
              <a:rPr lang="en-US" sz="1400" dirty="0"/>
              <a:t>The reservoirs was very over-pressured and compacting and was undersaturated.</a:t>
            </a:r>
          </a:p>
          <a:p>
            <a:pPr>
              <a:buFont typeface="Wingdings" panose="05000000000000000000" pitchFamily="2" charset="2"/>
              <a:buChar char="v"/>
            </a:pPr>
            <a:r>
              <a:rPr lang="en-US" sz="1400" dirty="0"/>
              <a:t>The reservoirs also have good structure relief, good connectivity and directional permeabilities.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274" y="1153452"/>
            <a:ext cx="2592581" cy="1921059"/>
          </a:xfrm>
          <a:prstGeom prst="rect">
            <a:avLst/>
          </a:prstGeom>
        </p:spPr>
      </p:pic>
      <p:sp>
        <p:nvSpPr>
          <p:cNvPr id="9" name="Rectangle 8"/>
          <p:cNvSpPr/>
          <p:nvPr/>
        </p:nvSpPr>
        <p:spPr>
          <a:xfrm>
            <a:off x="811370" y="812307"/>
            <a:ext cx="1545464" cy="1094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1370" y="1205114"/>
            <a:ext cx="1545464" cy="109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153" y="3293166"/>
            <a:ext cx="3639572" cy="1520462"/>
          </a:xfrm>
          <a:prstGeom prst="rect">
            <a:avLst/>
          </a:prstGeom>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p>
        </p:txBody>
      </p:sp>
      <p:sp>
        <p:nvSpPr>
          <p:cNvPr id="3" name="Text Placeholder 2"/>
          <p:cNvSpPr>
            <a:spLocks noGrp="1"/>
          </p:cNvSpPr>
          <p:nvPr>
            <p:ph type="body" idx="1"/>
          </p:nvPr>
        </p:nvSpPr>
        <p:spPr>
          <a:xfrm>
            <a:off x="691200" y="1226178"/>
            <a:ext cx="7761600" cy="2868900"/>
          </a:xfrm>
        </p:spPr>
        <p:txBody>
          <a:bodyPr/>
          <a:lstStyle/>
          <a:p>
            <a:pPr marL="76200" indent="0">
              <a:lnSpc>
                <a:spcPct val="200000"/>
              </a:lnSpc>
              <a:buNone/>
            </a:pPr>
            <a:r>
              <a:rPr lang="en-US" sz="1600" dirty="0"/>
              <a:t>Objective functions for waterflood optimization include net pressure value (NPV), cumulative production or delay in water breakthrough/reduction in water-cut while controlling variables such as injection rate, oil production rate and/or bottom hole pressure of injectors and producers.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9297" y="665202"/>
            <a:ext cx="4795799" cy="3986311"/>
          </a:xfrm>
        </p:spPr>
        <p:txBody>
          <a:bodyPr/>
          <a:lstStyle/>
          <a:p>
            <a:pPr>
              <a:lnSpc>
                <a:spcPct val="150000"/>
              </a:lnSpc>
              <a:buFont typeface="Wingdings" panose="05000000000000000000" pitchFamily="2" charset="2"/>
              <a:buChar char="v"/>
            </a:pPr>
            <a:r>
              <a:rPr lang="en-US" sz="1600" dirty="0"/>
              <a:t>It is considered that cumulative production is affected by the </a:t>
            </a:r>
            <a:r>
              <a:rPr lang="en-US" sz="1600" b="1" dirty="0"/>
              <a:t>zones of water injection </a:t>
            </a:r>
            <a:r>
              <a:rPr lang="en-US" sz="1600" dirty="0"/>
              <a:t>and </a:t>
            </a:r>
            <a:r>
              <a:rPr lang="en-US" sz="1600" b="1" dirty="0"/>
              <a:t>oil production</a:t>
            </a:r>
            <a:r>
              <a:rPr lang="en-US" sz="1600" dirty="0"/>
              <a:t>, </a:t>
            </a:r>
            <a:r>
              <a:rPr lang="en-US" sz="1600" b="1" dirty="0"/>
              <a:t>the pattern of waterflood</a:t>
            </a:r>
            <a:r>
              <a:rPr lang="en-US" sz="1600" dirty="0"/>
              <a:t>, the </a:t>
            </a:r>
            <a:r>
              <a:rPr lang="en-US" sz="1600" b="1" dirty="0"/>
              <a:t>number and type of injectors/producers.</a:t>
            </a:r>
          </a:p>
          <a:p>
            <a:pPr marL="76200" indent="0">
              <a:lnSpc>
                <a:spcPct val="150000"/>
              </a:lnSpc>
              <a:buNone/>
            </a:pPr>
            <a:endParaRPr lang="en-US" sz="1600" dirty="0"/>
          </a:p>
          <a:p>
            <a:pPr>
              <a:lnSpc>
                <a:spcPct val="150000"/>
              </a:lnSpc>
              <a:buFont typeface="Wingdings" panose="05000000000000000000" pitchFamily="2" charset="2"/>
              <a:buChar char="v"/>
            </a:pPr>
            <a:r>
              <a:rPr lang="en-US" sz="1600" b="1" dirty="0"/>
              <a:t>Cumulative Oil Production </a:t>
            </a:r>
            <a:r>
              <a:rPr lang="en-US" sz="1600" dirty="0"/>
              <a:t>= f(Zones of water injection/oil production; waterflood pattern; Number and type of injectors/producers)</a:t>
            </a:r>
            <a:endParaRPr lang="en-US" sz="1600" b="1" dirty="0"/>
          </a:p>
          <a:p>
            <a:pPr marL="76200" indent="0">
              <a:lnSpc>
                <a:spcPct val="150000"/>
              </a:lnSpc>
              <a:buNone/>
            </a:pPr>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dirty="0"/>
          </a:p>
        </p:txBody>
      </p:sp>
      <p:sp>
        <p:nvSpPr>
          <p:cNvPr id="5" name="Rectangle 4"/>
          <p:cNvSpPr/>
          <p:nvPr/>
        </p:nvSpPr>
        <p:spPr>
          <a:xfrm>
            <a:off x="785611" y="1184856"/>
            <a:ext cx="1564783" cy="13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470718" y="660135"/>
            <a:ext cx="3475115" cy="3177287"/>
            <a:chOff x="2613707" y="1269305"/>
            <a:chExt cx="3340276" cy="3131433"/>
          </a:xfrm>
        </p:grpSpPr>
        <p:grpSp>
          <p:nvGrpSpPr>
            <p:cNvPr id="8" name="Group 7"/>
            <p:cNvGrpSpPr/>
            <p:nvPr/>
          </p:nvGrpSpPr>
          <p:grpSpPr>
            <a:xfrm>
              <a:off x="2613707" y="1269305"/>
              <a:ext cx="3340276" cy="3131433"/>
              <a:chOff x="2630648" y="1236175"/>
              <a:chExt cx="3340276" cy="3131433"/>
            </a:xfrm>
          </p:grpSpPr>
          <p:grpSp>
            <p:nvGrpSpPr>
              <p:cNvPr id="10" name="Google Shape;1162;p47"/>
              <p:cNvGrpSpPr/>
              <p:nvPr/>
            </p:nvGrpSpPr>
            <p:grpSpPr>
              <a:xfrm>
                <a:off x="2630648" y="1236175"/>
                <a:ext cx="3340276" cy="3131433"/>
                <a:chOff x="4781913" y="4369960"/>
                <a:chExt cx="870150" cy="815743"/>
              </a:xfrm>
            </p:grpSpPr>
            <p:sp>
              <p:nvSpPr>
                <p:cNvPr id="14" name="Google Shape;1163;p47"/>
                <p:cNvSpPr/>
                <p:nvPr/>
              </p:nvSpPr>
              <p:spPr>
                <a:xfrm rot="415568">
                  <a:off x="5288594" y="481450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 name="Google Shape;1164;p47"/>
                <p:cNvSpPr/>
                <p:nvPr/>
              </p:nvSpPr>
              <p:spPr>
                <a:xfrm rot="21280615">
                  <a:off x="4781913" y="4809994"/>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6" name="Google Shape;1165;p47"/>
                <p:cNvSpPr/>
                <p:nvPr/>
              </p:nvSpPr>
              <p:spPr>
                <a:xfrm>
                  <a:off x="5044529" y="4369960"/>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 name="TextBox 10"/>
              <p:cNvSpPr txBox="1"/>
              <p:nvPr/>
            </p:nvSpPr>
            <p:spPr>
              <a:xfrm>
                <a:off x="3650313" y="1568476"/>
                <a:ext cx="1290168" cy="600164"/>
              </a:xfrm>
              <a:prstGeom prst="rect">
                <a:avLst/>
              </a:prstGeom>
              <a:noFill/>
            </p:spPr>
            <p:txBody>
              <a:bodyPr wrap="square" rtlCol="0">
                <a:spAutoFit/>
              </a:bodyPr>
              <a:lstStyle/>
              <a:p>
                <a:pPr algn="ctr"/>
                <a:r>
                  <a:rPr lang="en-US" sz="1100" dirty="0">
                    <a:solidFill>
                      <a:schemeClr val="tx1"/>
                    </a:solidFill>
                    <a:latin typeface="Montserrat" panose="00000500000000000000" charset="0"/>
                  </a:rPr>
                  <a:t>Zones of Water Injection and Oil Production</a:t>
                </a:r>
              </a:p>
            </p:txBody>
          </p:sp>
          <p:sp>
            <p:nvSpPr>
              <p:cNvPr id="12" name="TextBox 11"/>
              <p:cNvSpPr txBox="1"/>
              <p:nvPr/>
            </p:nvSpPr>
            <p:spPr>
              <a:xfrm>
                <a:off x="2679738" y="3391824"/>
                <a:ext cx="1290168" cy="430887"/>
              </a:xfrm>
              <a:prstGeom prst="rect">
                <a:avLst/>
              </a:prstGeom>
              <a:noFill/>
            </p:spPr>
            <p:txBody>
              <a:bodyPr wrap="square" rtlCol="0">
                <a:spAutoFit/>
              </a:bodyPr>
              <a:lstStyle/>
              <a:p>
                <a:pPr algn="ctr"/>
                <a:r>
                  <a:rPr lang="en-US" sz="1100" dirty="0">
                    <a:solidFill>
                      <a:schemeClr val="bg1"/>
                    </a:solidFill>
                    <a:latin typeface="Montserrat" panose="00000500000000000000" charset="0"/>
                  </a:rPr>
                  <a:t>The Pattern of Waterflood</a:t>
                </a:r>
              </a:p>
            </p:txBody>
          </p:sp>
          <p:sp>
            <p:nvSpPr>
              <p:cNvPr id="13" name="TextBox 12"/>
              <p:cNvSpPr txBox="1"/>
              <p:nvPr/>
            </p:nvSpPr>
            <p:spPr>
              <a:xfrm>
                <a:off x="4610684" y="3260344"/>
                <a:ext cx="1325217" cy="591503"/>
              </a:xfrm>
              <a:prstGeom prst="rect">
                <a:avLst/>
              </a:prstGeom>
              <a:noFill/>
            </p:spPr>
            <p:txBody>
              <a:bodyPr wrap="square" rtlCol="0">
                <a:spAutoFit/>
              </a:bodyPr>
              <a:lstStyle/>
              <a:p>
                <a:pPr algn="ctr"/>
                <a:r>
                  <a:rPr lang="en-US" sz="1100" dirty="0">
                    <a:solidFill>
                      <a:schemeClr val="tx1"/>
                    </a:solidFill>
                    <a:latin typeface="Montserrat" panose="00000500000000000000" charset="0"/>
                  </a:rPr>
                  <a:t>Number and Type of Injectors and Producers</a:t>
                </a:r>
              </a:p>
            </p:txBody>
          </p:sp>
        </p:grpSp>
        <p:sp>
          <p:nvSpPr>
            <p:cNvPr id="9" name="TextBox 8"/>
            <p:cNvSpPr txBox="1"/>
            <p:nvPr/>
          </p:nvSpPr>
          <p:spPr>
            <a:xfrm>
              <a:off x="3633372" y="2637663"/>
              <a:ext cx="1325217" cy="515669"/>
            </a:xfrm>
            <a:prstGeom prst="rect">
              <a:avLst/>
            </a:prstGeom>
            <a:noFill/>
          </p:spPr>
          <p:txBody>
            <a:bodyPr wrap="square" rtlCol="0">
              <a:spAutoFit/>
            </a:bodyPr>
            <a:lstStyle/>
            <a:p>
              <a:pPr algn="ctr"/>
              <a:r>
                <a:rPr lang="en-US" dirty="0">
                  <a:solidFill>
                    <a:schemeClr val="tx1"/>
                  </a:solidFill>
                </a:rPr>
                <a:t>Cumulative Oil Production</a:t>
              </a:r>
            </a:p>
          </p:txBody>
        </p:sp>
      </p:gr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428" y="139522"/>
            <a:ext cx="8600906" cy="969000"/>
          </a:xfrm>
        </p:spPr>
        <p:txBody>
          <a:bodyPr/>
          <a:lstStyle/>
          <a:p>
            <a:r>
              <a:rPr lang="en-US" sz="2800" dirty="0"/>
              <a:t>Effects of zones of injection and production (ZoIP) </a:t>
            </a:r>
          </a:p>
        </p:txBody>
      </p:sp>
      <p:sp>
        <p:nvSpPr>
          <p:cNvPr id="3" name="Text Placeholder 2"/>
          <p:cNvSpPr>
            <a:spLocks noGrp="1"/>
          </p:cNvSpPr>
          <p:nvPr>
            <p:ph type="body" idx="1"/>
          </p:nvPr>
        </p:nvSpPr>
        <p:spPr>
          <a:xfrm>
            <a:off x="691200" y="1375871"/>
            <a:ext cx="8027797" cy="3382562"/>
          </a:xfrm>
        </p:spPr>
        <p:txBody>
          <a:bodyPr/>
          <a:lstStyle/>
          <a:p>
            <a:pPr marL="76200" indent="0">
              <a:buNone/>
            </a:pPr>
            <a:r>
              <a:rPr lang="en-US" sz="1600" dirty="0"/>
              <a:t>The cases chosen are explained below:</a:t>
            </a:r>
          </a:p>
          <a:p>
            <a:pPr>
              <a:buFont typeface="Courier New" panose="02070309020205020404" pitchFamily="49" charset="0"/>
              <a:buChar char="o"/>
            </a:pPr>
            <a:r>
              <a:rPr lang="en-US" sz="1600" b="1" dirty="0"/>
              <a:t>Case 1 (ZONES 4–5): </a:t>
            </a:r>
            <a:r>
              <a:rPr lang="en-US" sz="1600" dirty="0"/>
              <a:t>Production was carried out from two zones—layers 3 to 4, and water was injected into the fourth and fifth zones of the reservoir—layers 4 to 5.</a:t>
            </a:r>
          </a:p>
          <a:p>
            <a:pPr>
              <a:buFont typeface="Courier New" panose="02070309020205020404" pitchFamily="49" charset="0"/>
              <a:buChar char="o"/>
            </a:pPr>
            <a:r>
              <a:rPr lang="en-US" sz="1600" b="1" dirty="0"/>
              <a:t>Case 2 (ZONE 4): </a:t>
            </a:r>
            <a:r>
              <a:rPr lang="en-US" sz="1600" dirty="0"/>
              <a:t>For this scenario, production was carried out from two zones—layers 3 to 4, and water was injected the zone close to the water-bearing zone— layer 4</a:t>
            </a:r>
          </a:p>
          <a:p>
            <a:pPr>
              <a:buFont typeface="Courier New" panose="02070309020205020404" pitchFamily="49" charset="0"/>
              <a:buChar char="o"/>
            </a:pPr>
            <a:r>
              <a:rPr lang="en-US" sz="1600" b="1" dirty="0"/>
              <a:t>Case 3 (AQUIFER): </a:t>
            </a:r>
            <a:r>
              <a:rPr lang="en-US" sz="1600" dirty="0"/>
              <a:t>Here, two zones of the reservoir were completed—layers 3 to 4, and water was injected in the water-bearing zone—zone 5.</a:t>
            </a:r>
          </a:p>
          <a:p>
            <a:pPr marL="76200" indent="0" algn="ctr">
              <a:lnSpc>
                <a:spcPct val="150000"/>
              </a:lnSpc>
              <a:buNone/>
            </a:pPr>
            <a:r>
              <a:rPr lang="en-US" sz="1200" dirty="0"/>
              <a:t>NOTE: These scenarios were carried out adopting a regular five-spot pattern</a:t>
            </a:r>
            <a:r>
              <a:rPr lang="en-US" sz="1600"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dirty="0"/>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6432" y="2839198"/>
            <a:ext cx="4505400" cy="1432800"/>
          </a:xfrm>
        </p:spPr>
        <p:txBody>
          <a:bodyPr/>
          <a:lstStyle/>
          <a:p>
            <a:r>
              <a:rPr lang="en-US" dirty="0"/>
              <a:t>WATER FLOODING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7996" y="1334079"/>
            <a:ext cx="3416004" cy="2221519"/>
          </a:xfrm>
          <a:prstGeom prst="rect">
            <a:avLst/>
          </a:prstGeom>
        </p:spPr>
      </p:pic>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523" y="165278"/>
            <a:ext cx="8345510" cy="969000"/>
          </a:xfrm>
        </p:spPr>
        <p:txBody>
          <a:bodyPr/>
          <a:lstStyle/>
          <a:p>
            <a:r>
              <a:rPr lang="en-US" sz="2400" b="0" i="1" dirty="0"/>
              <a:t>Effects of ZoIP on the field oil production (FOPT) and field oil production rate (FOPR)</a:t>
            </a:r>
          </a:p>
        </p:txBody>
      </p:sp>
      <p:sp>
        <p:nvSpPr>
          <p:cNvPr id="3" name="Text Placeholder 2"/>
          <p:cNvSpPr>
            <a:spLocks noGrp="1"/>
          </p:cNvSpPr>
          <p:nvPr>
            <p:ph type="body" idx="1"/>
          </p:nvPr>
        </p:nvSpPr>
        <p:spPr>
          <a:xfrm>
            <a:off x="344045" y="1561331"/>
            <a:ext cx="5934405" cy="3448551"/>
          </a:xfrm>
        </p:spPr>
        <p:txBody>
          <a:bodyPr/>
          <a:lstStyle/>
          <a:p>
            <a:pPr marL="76200" indent="0">
              <a:buNone/>
            </a:pPr>
            <a:r>
              <a:rPr lang="en-US" sz="1600" b="1" dirty="0"/>
              <a:t>ZONES 4–5 </a:t>
            </a:r>
            <a:r>
              <a:rPr lang="en-US" sz="1600" dirty="0"/>
              <a:t>having the highest cumulative oil production for all periods after waterflooding. This is because production is largely a function of voidage. The more the zones injecting water, the higher the voidage replacement of reservoir fluids and thus, a decline in production rate is curtailed. It can also lead to very high water production.</a:t>
            </a:r>
          </a:p>
          <a:p>
            <a:pPr marL="76200" indent="0">
              <a:buNone/>
            </a:pPr>
            <a:r>
              <a:rPr lang="en-US" sz="1600" dirty="0"/>
              <a:t>Injection into zone 4 (</a:t>
            </a:r>
            <a:r>
              <a:rPr lang="en-US" sz="1600" b="1" dirty="0"/>
              <a:t>ZONE 4</a:t>
            </a:r>
            <a:r>
              <a:rPr lang="en-US" sz="1600" dirty="0"/>
              <a:t>) is seen to give higher production rates than the case of water injection into the aquifer (</a:t>
            </a:r>
            <a:r>
              <a:rPr lang="en-US" sz="1600" b="1" dirty="0"/>
              <a:t>AQUIFER</a:t>
            </a:r>
            <a:r>
              <a:rPr lang="en-US" sz="1600" dirty="0"/>
              <a:t>). This is because injection into oil-bearing zones in the reservoir tends to displace more oil toward the producers than injection into the aquifer.</a:t>
            </a:r>
          </a:p>
          <a:p>
            <a:pPr>
              <a:buFont typeface="Wingdings" panose="05000000000000000000" pitchFamily="2" charset="2"/>
              <a:buChar char="v"/>
            </a:pPr>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826" y="1496310"/>
            <a:ext cx="2578054" cy="1646136"/>
          </a:xfrm>
          <a:prstGeom prst="rect">
            <a:avLst/>
          </a:prstGeom>
        </p:spPr>
      </p:pic>
      <p:sp>
        <p:nvSpPr>
          <p:cNvPr id="7" name="Rectangle 6"/>
          <p:cNvSpPr/>
          <p:nvPr/>
        </p:nvSpPr>
        <p:spPr>
          <a:xfrm>
            <a:off x="598866" y="1204174"/>
            <a:ext cx="508716" cy="1030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392" y="3266047"/>
            <a:ext cx="2387939" cy="1553859"/>
          </a:xfrm>
          <a:prstGeom prst="rect">
            <a:avLst/>
          </a:prstGeom>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0" i="1" dirty="0"/>
              <a:t>Effects of ZoIP on field water-cut (FWCT)</a:t>
            </a:r>
          </a:p>
        </p:txBody>
      </p:sp>
      <p:sp>
        <p:nvSpPr>
          <p:cNvPr id="3" name="Text Placeholder 2"/>
          <p:cNvSpPr>
            <a:spLocks noGrp="1"/>
          </p:cNvSpPr>
          <p:nvPr>
            <p:ph type="body" idx="1"/>
          </p:nvPr>
        </p:nvSpPr>
        <p:spPr>
          <a:xfrm>
            <a:off x="581733" y="1382000"/>
            <a:ext cx="5703161" cy="3537730"/>
          </a:xfrm>
        </p:spPr>
        <p:txBody>
          <a:bodyPr/>
          <a:lstStyle/>
          <a:p>
            <a:pPr>
              <a:buFont typeface="Wingdings" panose="05000000000000000000" pitchFamily="2" charset="2"/>
              <a:buChar char="v"/>
            </a:pPr>
            <a:r>
              <a:rPr lang="en-US" sz="1600" dirty="0"/>
              <a:t>Also observed is that injecting water into fewer zones leads to a reduction in water production. </a:t>
            </a:r>
          </a:p>
          <a:p>
            <a:pPr>
              <a:buFont typeface="Wingdings" panose="05000000000000000000" pitchFamily="2" charset="2"/>
              <a:buChar char="v"/>
            </a:pPr>
            <a:r>
              <a:rPr lang="en-US" sz="1600" dirty="0"/>
              <a:t>Injection of water into more zones of the reservoir will lead to an increase in water production.</a:t>
            </a:r>
          </a:p>
          <a:p>
            <a:pPr>
              <a:buFont typeface="Wingdings" panose="05000000000000000000" pitchFamily="2" charset="2"/>
              <a:buChar char="v"/>
            </a:pPr>
            <a:r>
              <a:rPr lang="en-US" sz="1600" dirty="0"/>
              <a:t>It is seen that injection of water into zones other than the aquifer would result in high water-cut. This is because injection into such zones can cause a higher production of water with displaced oil.</a:t>
            </a:r>
          </a:p>
          <a:p>
            <a:pPr>
              <a:buFont typeface="Wingdings" panose="05000000000000000000" pitchFamily="2" charset="2"/>
              <a:buChar char="v"/>
            </a:pPr>
            <a:r>
              <a:rPr lang="en-US" sz="1600" dirty="0"/>
              <a:t>Water injection into the </a:t>
            </a:r>
            <a:r>
              <a:rPr lang="en-US" sz="1600" b="1" dirty="0"/>
              <a:t>AQUIFER</a:t>
            </a:r>
            <a:r>
              <a:rPr lang="en-US" sz="1600" dirty="0"/>
              <a:t> is seen to have the least water production for all cases considered.</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31</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072" y="1773300"/>
            <a:ext cx="2575669" cy="1789692"/>
          </a:xfrm>
          <a:prstGeom prst="rect">
            <a:avLst/>
          </a:prstGeom>
        </p:spPr>
      </p:pic>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746" y="152400"/>
            <a:ext cx="7761600" cy="969000"/>
          </a:xfrm>
        </p:spPr>
        <p:txBody>
          <a:bodyPr/>
          <a:lstStyle/>
          <a:p>
            <a:r>
              <a:rPr lang="en-US" b="0" i="1" dirty="0"/>
              <a:t>Effects of ZoIP on field pressure (FPR)</a:t>
            </a:r>
          </a:p>
        </p:txBody>
      </p:sp>
      <p:sp>
        <p:nvSpPr>
          <p:cNvPr id="3" name="Text Placeholder 2"/>
          <p:cNvSpPr>
            <a:spLocks noGrp="1"/>
          </p:cNvSpPr>
          <p:nvPr>
            <p:ph type="body" idx="1"/>
          </p:nvPr>
        </p:nvSpPr>
        <p:spPr>
          <a:xfrm>
            <a:off x="298394" y="1414856"/>
            <a:ext cx="5909223" cy="3247333"/>
          </a:xfrm>
        </p:spPr>
        <p:txBody>
          <a:bodyPr/>
          <a:lstStyle/>
          <a:p>
            <a:pPr>
              <a:buFont typeface="Wingdings" panose="05000000000000000000" pitchFamily="2" charset="2"/>
              <a:buChar char="v"/>
            </a:pPr>
            <a:r>
              <a:rPr lang="en-US" sz="1600" dirty="0"/>
              <a:t>Observed from the figure is that </a:t>
            </a:r>
            <a:r>
              <a:rPr lang="en-US" sz="1600" b="1" dirty="0"/>
              <a:t>pressure</a:t>
            </a:r>
            <a:r>
              <a:rPr lang="en-US" sz="1600" dirty="0"/>
              <a:t> </a:t>
            </a:r>
            <a:r>
              <a:rPr lang="en-US" sz="1600" b="1" dirty="0"/>
              <a:t>maintenance/incremen</a:t>
            </a:r>
            <a:r>
              <a:rPr lang="en-US" sz="1600" dirty="0"/>
              <a:t>t is more effective when more zones of the reservoir can inject water with the scenario in which water was injected into two reservoir zones.</a:t>
            </a:r>
          </a:p>
          <a:p>
            <a:pPr>
              <a:buFont typeface="Wingdings" panose="05000000000000000000" pitchFamily="2" charset="2"/>
              <a:buChar char="v"/>
            </a:pPr>
            <a:r>
              <a:rPr lang="en-US" sz="1600" dirty="0"/>
              <a:t>(ZONES 4–5) having the best pressure profile for all scenarios studied.</a:t>
            </a:r>
          </a:p>
          <a:p>
            <a:pPr>
              <a:buFont typeface="Wingdings" panose="05000000000000000000" pitchFamily="2" charset="2"/>
              <a:buChar char="v"/>
            </a:pPr>
            <a:r>
              <a:rPr lang="en-US" sz="1600" dirty="0"/>
              <a:t>This is because pressure decline is largely a function of voidage. If more zones in the reservoir are injecting water, there is voidage replacement, and thus, pressure decline is arrested</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2980" y="2033080"/>
            <a:ext cx="2842231" cy="2010886"/>
          </a:xfrm>
          <a:prstGeom prst="rect">
            <a:avLst/>
          </a:prstGeom>
        </p:spPr>
      </p:pic>
      <p:sp>
        <p:nvSpPr>
          <p:cNvPr id="6" name="Rectangle 5"/>
          <p:cNvSpPr/>
          <p:nvPr/>
        </p:nvSpPr>
        <p:spPr>
          <a:xfrm>
            <a:off x="543090" y="1204175"/>
            <a:ext cx="1948966" cy="1120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412" y="0"/>
            <a:ext cx="7761600" cy="969000"/>
          </a:xfrm>
        </p:spPr>
        <p:txBody>
          <a:bodyPr/>
          <a:lstStyle/>
          <a:p>
            <a:r>
              <a:rPr lang="en-US" sz="2800" dirty="0"/>
              <a:t>Effects of Waterflood Patterns</a:t>
            </a:r>
          </a:p>
        </p:txBody>
      </p:sp>
      <p:sp>
        <p:nvSpPr>
          <p:cNvPr id="3" name="Text Placeholder 2"/>
          <p:cNvSpPr>
            <a:spLocks noGrp="1"/>
          </p:cNvSpPr>
          <p:nvPr>
            <p:ph type="body" idx="1"/>
          </p:nvPr>
        </p:nvSpPr>
        <p:spPr>
          <a:xfrm>
            <a:off x="253319" y="1287777"/>
            <a:ext cx="4389515" cy="2537248"/>
          </a:xfrm>
        </p:spPr>
        <p:txBody>
          <a:bodyPr/>
          <a:lstStyle/>
          <a:p>
            <a:pPr>
              <a:buFont typeface="Wingdings" panose="05000000000000000000" pitchFamily="2" charset="2"/>
              <a:buChar char="v"/>
            </a:pPr>
            <a:r>
              <a:rPr lang="en-US" sz="1400" dirty="0"/>
              <a:t>The scenarios analyzed included the</a:t>
            </a:r>
          </a:p>
          <a:p>
            <a:pPr lvl="1">
              <a:buFont typeface="Wingdings" panose="05000000000000000000" pitchFamily="2" charset="2"/>
              <a:buChar char="Ø"/>
            </a:pPr>
            <a:r>
              <a:rPr lang="en-US" sz="1400" b="1" dirty="0"/>
              <a:t>5-spot pattern (5_SPOT): </a:t>
            </a:r>
            <a:r>
              <a:rPr lang="en-US" sz="1400" dirty="0"/>
              <a:t>The four injectors formed a square with the production well in the center</a:t>
            </a:r>
          </a:p>
          <a:p>
            <a:pPr lvl="1">
              <a:buFont typeface="Wingdings" panose="05000000000000000000" pitchFamily="2" charset="2"/>
              <a:buChar char="Ø"/>
            </a:pPr>
            <a:r>
              <a:rPr lang="en-US" sz="1400" b="1" dirty="0"/>
              <a:t>Direct Line drive pattern(LD): </a:t>
            </a:r>
            <a:r>
              <a:rPr lang="en-US" sz="1400" dirty="0"/>
              <a:t>The lines of injection and production were directly opposite each other.</a:t>
            </a:r>
          </a:p>
          <a:p>
            <a:pPr lvl="1">
              <a:buFont typeface="Wingdings" panose="05000000000000000000" pitchFamily="2" charset="2"/>
              <a:buChar char="Ø"/>
            </a:pPr>
            <a:r>
              <a:rPr lang="en-US" sz="1400" b="1" dirty="0"/>
              <a:t>Staggered Line drive pattern(SLD): </a:t>
            </a:r>
            <a:r>
              <a:rPr lang="en-US" sz="1400" dirty="0"/>
              <a:t>The injectors and producers are no longer directly opposed to each other, but laterally displaced</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834" y="1176249"/>
            <a:ext cx="2710633" cy="128361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2783" y="2459865"/>
            <a:ext cx="2541217" cy="123617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970" y="3590125"/>
            <a:ext cx="2455608" cy="1274227"/>
          </a:xfrm>
          <a:prstGeom prst="rect">
            <a:avLst/>
          </a:prstGeom>
        </p:spPr>
      </p:pic>
      <p:sp>
        <p:nvSpPr>
          <p:cNvPr id="8" name="Rectangle 7"/>
          <p:cNvSpPr/>
          <p:nvPr/>
        </p:nvSpPr>
        <p:spPr>
          <a:xfrm>
            <a:off x="804929" y="1176249"/>
            <a:ext cx="1609860" cy="13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82580" y="1009990"/>
            <a:ext cx="1732209" cy="1169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24554" y="4011794"/>
            <a:ext cx="4481848" cy="430887"/>
          </a:xfrm>
          <a:prstGeom prst="rect">
            <a:avLst/>
          </a:prstGeom>
          <a:noFill/>
        </p:spPr>
        <p:txBody>
          <a:bodyPr wrap="square" rtlCol="0">
            <a:spAutoFit/>
          </a:bodyPr>
          <a:lstStyle/>
          <a:p>
            <a:r>
              <a:rPr lang="en-US" sz="1100" dirty="0">
                <a:solidFill>
                  <a:schemeClr val="tx1"/>
                </a:solidFill>
                <a:latin typeface="Montserrat" panose="00000500000000000000" charset="0"/>
              </a:rPr>
              <a:t>NOTE: All producers were completed in two zones—layers 3 to 4, and water was injected in two zones only—layers 4 to 5.</a:t>
            </a: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14" y="55808"/>
            <a:ext cx="8551572" cy="969000"/>
          </a:xfrm>
        </p:spPr>
        <p:txBody>
          <a:bodyPr/>
          <a:lstStyle/>
          <a:p>
            <a:r>
              <a:rPr lang="en-US" sz="2400" b="0" i="1" dirty="0"/>
              <a:t>Effects of waterflood patterns on field oil production rate (FOPR)</a:t>
            </a:r>
          </a:p>
        </p:txBody>
      </p:sp>
      <p:sp>
        <p:nvSpPr>
          <p:cNvPr id="3" name="Text Placeholder 2"/>
          <p:cNvSpPr>
            <a:spLocks noGrp="1"/>
          </p:cNvSpPr>
          <p:nvPr>
            <p:ph type="body" idx="1"/>
          </p:nvPr>
        </p:nvSpPr>
        <p:spPr>
          <a:xfrm>
            <a:off x="296214" y="1204175"/>
            <a:ext cx="5698902" cy="3492343"/>
          </a:xfrm>
        </p:spPr>
        <p:txBody>
          <a:bodyPr/>
          <a:lstStyle/>
          <a:p>
            <a:pPr>
              <a:buFont typeface="Wingdings" panose="05000000000000000000" pitchFamily="2" charset="2"/>
              <a:buChar char="v"/>
            </a:pPr>
            <a:r>
              <a:rPr lang="en-US" sz="1450" dirty="0"/>
              <a:t>Cases </a:t>
            </a:r>
            <a:r>
              <a:rPr lang="en-US" sz="1450" b="1" dirty="0"/>
              <a:t>LD </a:t>
            </a:r>
            <a:r>
              <a:rPr lang="en-US" sz="1450" dirty="0"/>
              <a:t>and </a:t>
            </a:r>
            <a:r>
              <a:rPr lang="en-US" sz="1450" b="1" dirty="0"/>
              <a:t>SLD </a:t>
            </a:r>
            <a:r>
              <a:rPr lang="en-US" sz="1450" dirty="0"/>
              <a:t>are observed to have higher oil production rates for periods after waterflooding.</a:t>
            </a:r>
          </a:p>
          <a:p>
            <a:pPr>
              <a:buFont typeface="Wingdings" panose="05000000000000000000" pitchFamily="2" charset="2"/>
              <a:buChar char="v"/>
            </a:pPr>
            <a:r>
              <a:rPr lang="en-US" sz="1450" dirty="0"/>
              <a:t>This is because the field was adequately furnished with producers which helped drain the reservoir and injectors which ensured that oil was sufficiently displaced toward these producers, hence maintaining the high oil rate observed.</a:t>
            </a:r>
          </a:p>
          <a:p>
            <a:pPr>
              <a:buFont typeface="Wingdings" panose="05000000000000000000" pitchFamily="2" charset="2"/>
              <a:buChar char="v"/>
            </a:pPr>
            <a:r>
              <a:rPr lang="en-US" sz="1450" dirty="0"/>
              <a:t>It is observed that the case</a:t>
            </a:r>
            <a:r>
              <a:rPr lang="en-US" sz="1450" b="1" dirty="0"/>
              <a:t> 5_SPOT</a:t>
            </a:r>
            <a:r>
              <a:rPr lang="en-US" sz="1450" dirty="0"/>
              <a:t> has the lowest oil rate of all the scenarios. </a:t>
            </a:r>
          </a:p>
          <a:p>
            <a:pPr>
              <a:buFont typeface="Wingdings" panose="05000000000000000000" pitchFamily="2" charset="2"/>
              <a:buChar char="v"/>
            </a:pPr>
            <a:r>
              <a:rPr lang="en-US" sz="1450" dirty="0"/>
              <a:t>This is due to the lack of sufficient producers which would adequately drain the reservoir</a:t>
            </a:r>
            <a:r>
              <a:rPr lang="en-US" sz="1600" dirty="0"/>
              <a:t>.</a:t>
            </a:r>
          </a:p>
          <a:p>
            <a:pPr>
              <a:buFont typeface="Wingdings" panose="05000000000000000000" pitchFamily="2" charset="2"/>
              <a:buChar char="v"/>
            </a:pPr>
            <a:r>
              <a:rPr lang="en-US" sz="1450" dirty="0"/>
              <a:t>This is because the two producers have an advantage over one producer as this implies that more zones of the reservoir are available for drainage by the producers.</a:t>
            </a:r>
            <a:endParaRPr lang="en-US" sz="145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34</a:t>
            </a:fld>
            <a:endParaRPr lang="en-GB" dirty="0"/>
          </a:p>
        </p:txBody>
      </p:sp>
      <p:sp>
        <p:nvSpPr>
          <p:cNvPr id="5" name="Rectangle 4"/>
          <p:cNvSpPr/>
          <p:nvPr/>
        </p:nvSpPr>
        <p:spPr>
          <a:xfrm>
            <a:off x="405689" y="993548"/>
            <a:ext cx="1519702" cy="1376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1370" y="1204175"/>
            <a:ext cx="1607152" cy="137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115" y="1738648"/>
            <a:ext cx="3037893" cy="2028422"/>
          </a:xfrm>
          <a:prstGeom prst="rect">
            <a:avLst/>
          </a:prstGeom>
        </p:spPr>
      </p:pic>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986" y="0"/>
            <a:ext cx="7761600" cy="969000"/>
          </a:xfrm>
        </p:spPr>
        <p:txBody>
          <a:bodyPr/>
          <a:lstStyle/>
          <a:p>
            <a:r>
              <a:rPr lang="en-US" sz="2400" b="0" i="1" dirty="0"/>
              <a:t>Effects of selected waterflood pattern on field watercut (FWCT)</a:t>
            </a:r>
          </a:p>
        </p:txBody>
      </p:sp>
      <p:sp>
        <p:nvSpPr>
          <p:cNvPr id="3" name="Text Placeholder 2"/>
          <p:cNvSpPr>
            <a:spLocks noGrp="1"/>
          </p:cNvSpPr>
          <p:nvPr>
            <p:ph type="body" idx="1"/>
          </p:nvPr>
        </p:nvSpPr>
        <p:spPr>
          <a:xfrm>
            <a:off x="169605" y="1201696"/>
            <a:ext cx="6153921" cy="3763109"/>
          </a:xfrm>
        </p:spPr>
        <p:txBody>
          <a:bodyPr/>
          <a:lstStyle/>
          <a:p>
            <a:pPr>
              <a:buFont typeface="Wingdings" panose="05000000000000000000" pitchFamily="2" charset="2"/>
              <a:buChar char="v"/>
            </a:pPr>
            <a:r>
              <a:rPr lang="en-US" sz="1450" dirty="0"/>
              <a:t>It is observed that case </a:t>
            </a:r>
            <a:r>
              <a:rPr lang="en-US" sz="1450" b="1" dirty="0"/>
              <a:t>LD</a:t>
            </a:r>
            <a:r>
              <a:rPr lang="en-US" sz="1450" dirty="0"/>
              <a:t> and case </a:t>
            </a:r>
            <a:r>
              <a:rPr lang="en-US" sz="1450" b="1" dirty="0"/>
              <a:t>SLD</a:t>
            </a:r>
            <a:r>
              <a:rPr lang="en-US" sz="1450" dirty="0"/>
              <a:t> have similar water-cut trends which are higher than that of the </a:t>
            </a:r>
            <a:r>
              <a:rPr lang="en-US" sz="1450" b="1" dirty="0"/>
              <a:t>five-spot</a:t>
            </a:r>
            <a:r>
              <a:rPr lang="en-US" sz="1450" dirty="0"/>
              <a:t> waterflood pattern.</a:t>
            </a:r>
          </a:p>
          <a:p>
            <a:pPr>
              <a:buFont typeface="Wingdings" panose="05000000000000000000" pitchFamily="2" charset="2"/>
              <a:buChar char="v"/>
            </a:pPr>
            <a:r>
              <a:rPr lang="en-US" sz="1450" dirty="0"/>
              <a:t>This is due to the placement of the injectors in line with the producers in distance closer than those obtainable for the five-spot waterflood pattern and allows for the faster movement of the advancing water front toward the producers and hence higher water production and earlier water breakthrough.</a:t>
            </a:r>
          </a:p>
          <a:p>
            <a:pPr>
              <a:buFont typeface="Wingdings" panose="05000000000000000000" pitchFamily="2" charset="2"/>
              <a:buChar char="v"/>
            </a:pPr>
            <a:r>
              <a:rPr lang="en-US" sz="1600" dirty="0"/>
              <a:t>The </a:t>
            </a:r>
            <a:r>
              <a:rPr lang="en-US" sz="1600" b="1" dirty="0"/>
              <a:t>five-spot</a:t>
            </a:r>
            <a:r>
              <a:rPr lang="en-US" sz="1600" dirty="0"/>
              <a:t> waterflood scenario has the least water-cut throughout the period of simulation. This is because of the distance between the injectors and the producer in this case as compared with the other cases. This causes late water breakthrough and lower water production.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35</a:t>
            </a:fld>
            <a:endParaRPr lang="en-GB" dirty="0"/>
          </a:p>
        </p:txBody>
      </p:sp>
      <p:sp>
        <p:nvSpPr>
          <p:cNvPr id="5" name="Rectangle 4"/>
          <p:cNvSpPr/>
          <p:nvPr/>
        </p:nvSpPr>
        <p:spPr>
          <a:xfrm>
            <a:off x="804930" y="1135625"/>
            <a:ext cx="1606966" cy="189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964" y="932040"/>
            <a:ext cx="1539025" cy="103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526" y="1843963"/>
            <a:ext cx="2490186" cy="1639772"/>
          </a:xfrm>
          <a:prstGeom prst="rect">
            <a:avLst/>
          </a:prstGeom>
        </p:spPr>
      </p:pic>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0" i="1" dirty="0"/>
              <a:t>Effects of selected waterflood patterns on the field cumulative production (FOPT)</a:t>
            </a:r>
          </a:p>
        </p:txBody>
      </p:sp>
      <p:sp>
        <p:nvSpPr>
          <p:cNvPr id="3" name="Text Placeholder 2"/>
          <p:cNvSpPr>
            <a:spLocks noGrp="1"/>
          </p:cNvSpPr>
          <p:nvPr>
            <p:ph type="body" idx="1"/>
          </p:nvPr>
        </p:nvSpPr>
        <p:spPr>
          <a:xfrm>
            <a:off x="691201" y="1511099"/>
            <a:ext cx="4634214" cy="3247333"/>
          </a:xfrm>
        </p:spPr>
        <p:txBody>
          <a:bodyPr/>
          <a:lstStyle/>
          <a:p>
            <a:pPr>
              <a:buFont typeface="Wingdings" panose="05000000000000000000" pitchFamily="2" charset="2"/>
              <a:buChar char="v"/>
            </a:pPr>
            <a:r>
              <a:rPr lang="en-US" sz="1600" dirty="0"/>
              <a:t>It is observed that case </a:t>
            </a:r>
            <a:r>
              <a:rPr lang="en-US" sz="1600" b="1" dirty="0"/>
              <a:t>LD</a:t>
            </a:r>
            <a:r>
              <a:rPr lang="en-US" sz="1600" dirty="0"/>
              <a:t> gives the highest cumulative production for all scenarios analyzed.</a:t>
            </a:r>
          </a:p>
          <a:p>
            <a:pPr>
              <a:buFont typeface="Wingdings" panose="05000000000000000000" pitchFamily="2" charset="2"/>
              <a:buChar char="v"/>
            </a:pPr>
            <a:r>
              <a:rPr lang="en-US" sz="1600" dirty="0"/>
              <a:t>This is due to the efficient displacement of oil toward the producers by the injectors. </a:t>
            </a:r>
          </a:p>
          <a:p>
            <a:pPr>
              <a:buFont typeface="Wingdings" panose="05000000000000000000" pitchFamily="2" charset="2"/>
              <a:buChar char="v"/>
            </a:pPr>
            <a:r>
              <a:rPr lang="en-US" sz="1600" dirty="0"/>
              <a:t>In contrast, the case</a:t>
            </a:r>
            <a:r>
              <a:rPr lang="en-US" sz="1600" b="1" dirty="0"/>
              <a:t> 5_SPOT </a:t>
            </a:r>
            <a:r>
              <a:rPr lang="en-US" sz="1600" dirty="0"/>
              <a:t>(regular five-spot pattern) has a low cumulative production largely due to the absence of sufficient producers to produce displaced oil.</a:t>
            </a:r>
          </a:p>
          <a:p>
            <a:pPr>
              <a:buFont typeface="Wingdings" panose="05000000000000000000" pitchFamily="2" charset="2"/>
              <a:buChar char="v"/>
            </a:pPr>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36</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0079" y="1741935"/>
            <a:ext cx="3468012" cy="2426748"/>
          </a:xfrm>
          <a:prstGeom prst="rect">
            <a:avLst/>
          </a:prstGeom>
        </p:spPr>
      </p:pic>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0" i="1" dirty="0"/>
              <a:t>Effects of selected waterflood pattern on field pressure (FPR)</a:t>
            </a:r>
          </a:p>
        </p:txBody>
      </p:sp>
      <p:sp>
        <p:nvSpPr>
          <p:cNvPr id="3" name="Text Placeholder 2"/>
          <p:cNvSpPr>
            <a:spLocks noGrp="1"/>
          </p:cNvSpPr>
          <p:nvPr>
            <p:ph type="body" idx="1"/>
          </p:nvPr>
        </p:nvSpPr>
        <p:spPr>
          <a:xfrm>
            <a:off x="581729" y="1330484"/>
            <a:ext cx="5084975" cy="3511972"/>
          </a:xfrm>
        </p:spPr>
        <p:txBody>
          <a:bodyPr/>
          <a:lstStyle/>
          <a:p>
            <a:pPr>
              <a:buFont typeface="Wingdings" panose="05000000000000000000" pitchFamily="2" charset="2"/>
              <a:buChar char="v"/>
            </a:pPr>
            <a:r>
              <a:rPr lang="en-US" sz="1450" dirty="0"/>
              <a:t>It is observed that the plots for the </a:t>
            </a:r>
            <a:r>
              <a:rPr lang="en-US" sz="1450" b="1" dirty="0"/>
              <a:t>line drive patterns</a:t>
            </a:r>
            <a:r>
              <a:rPr lang="en-US" sz="1450" dirty="0"/>
              <a:t> have higher pressure profiles than the </a:t>
            </a:r>
            <a:r>
              <a:rPr lang="en-US" sz="1450" b="1" dirty="0"/>
              <a:t>five spot patterns </a:t>
            </a:r>
            <a:r>
              <a:rPr lang="en-US" sz="1450" dirty="0"/>
              <a:t>after waterflooding.</a:t>
            </a:r>
          </a:p>
          <a:p>
            <a:pPr>
              <a:buFont typeface="Wingdings" panose="05000000000000000000" pitchFamily="2" charset="2"/>
              <a:buChar char="v"/>
            </a:pPr>
            <a:r>
              <a:rPr lang="en-US" sz="1450" dirty="0"/>
              <a:t>This is largely due to the shorter distances between the injectors and the producers for these patterns as compared to the five-spot patterns.</a:t>
            </a:r>
          </a:p>
          <a:p>
            <a:pPr>
              <a:buFont typeface="Wingdings" panose="05000000000000000000" pitchFamily="2" charset="2"/>
              <a:buChar char="v"/>
            </a:pPr>
            <a:r>
              <a:rPr lang="en-US" sz="1450" dirty="0"/>
              <a:t>Case </a:t>
            </a:r>
            <a:r>
              <a:rPr lang="en-US" sz="1450" b="1" dirty="0"/>
              <a:t>SLD</a:t>
            </a:r>
            <a:r>
              <a:rPr lang="en-US" sz="1450" dirty="0"/>
              <a:t> shows the highest pressure increment after waterflooding for all patterns analyzed. </a:t>
            </a:r>
          </a:p>
          <a:p>
            <a:pPr>
              <a:buFont typeface="Wingdings" panose="05000000000000000000" pitchFamily="2" charset="2"/>
              <a:buChar char="v"/>
            </a:pPr>
            <a:r>
              <a:rPr lang="en-US" sz="1450" dirty="0"/>
              <a:t>This is because the lateral orientation of the injectors to the producers allows for effective displacement of injected water and hence better pressure maintenance.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37</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612" y="1856215"/>
            <a:ext cx="3256583" cy="2202248"/>
          </a:xfrm>
          <a:prstGeom prst="rect">
            <a:avLst/>
          </a:prstGeom>
        </p:spPr>
      </p:pic>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Effect of number and type of wells</a:t>
            </a:r>
          </a:p>
        </p:txBody>
      </p:sp>
      <p:sp>
        <p:nvSpPr>
          <p:cNvPr id="3" name="Text Placeholder 2"/>
          <p:cNvSpPr>
            <a:spLocks noGrp="1"/>
          </p:cNvSpPr>
          <p:nvPr>
            <p:ph type="body" idx="1"/>
          </p:nvPr>
        </p:nvSpPr>
        <p:spPr>
          <a:xfrm>
            <a:off x="691199" y="1511099"/>
            <a:ext cx="8047115" cy="3183249"/>
          </a:xfrm>
        </p:spPr>
        <p:txBody>
          <a:bodyPr/>
          <a:lstStyle/>
          <a:p>
            <a:pPr>
              <a:buFont typeface="Wingdings" panose="05000000000000000000" pitchFamily="2" charset="2"/>
              <a:buChar char="v"/>
            </a:pPr>
            <a:r>
              <a:rPr lang="en-US" sz="1600" dirty="0"/>
              <a:t>For scenarios involving vertical wells, the producers were completed in two zones-layers 3 to 4 and water was injected in two zones only-layers 4 to 5.</a:t>
            </a:r>
          </a:p>
          <a:p>
            <a:pPr>
              <a:buFont typeface="Wingdings" panose="05000000000000000000" pitchFamily="2" charset="2"/>
              <a:buChar char="v"/>
            </a:pPr>
            <a:r>
              <a:rPr lang="en-US" sz="1600" dirty="0"/>
              <a:t>While for scenarios involving horizontal wells, the producers were drilled in layer 4 while injectors were drilled in layer 4.</a:t>
            </a:r>
          </a:p>
          <a:p>
            <a:pPr>
              <a:buFont typeface="Wingdings" panose="05000000000000000000" pitchFamily="2" charset="2"/>
              <a:buChar char="v"/>
            </a:pPr>
            <a:r>
              <a:rPr lang="en-US" sz="1600" dirty="0"/>
              <a:t>Scenarios analyzed include:</a:t>
            </a:r>
          </a:p>
          <a:p>
            <a:pPr lvl="1">
              <a:buFont typeface="Wingdings" panose="05000000000000000000" pitchFamily="2" charset="2"/>
              <a:buChar char="Ø"/>
            </a:pPr>
            <a:r>
              <a:rPr lang="en-US" sz="1600" b="1" dirty="0"/>
              <a:t>Case 1 (VI_VP</a:t>
            </a:r>
            <a:r>
              <a:rPr lang="en-US" sz="1600" dirty="0"/>
              <a:t>): This case involved the use of a total of six vertical wells—two producers and four injectors.</a:t>
            </a:r>
          </a:p>
          <a:p>
            <a:pPr lvl="1">
              <a:buFont typeface="Wingdings" panose="05000000000000000000" pitchFamily="2" charset="2"/>
              <a:buChar char="Ø"/>
            </a:pPr>
            <a:r>
              <a:rPr lang="en-US" sz="1600" b="1" dirty="0"/>
              <a:t>Case 2 (HI_VP): </a:t>
            </a:r>
            <a:r>
              <a:rPr lang="en-US" sz="1600" dirty="0"/>
              <a:t>For this scenario, a total of four wells were employed-two horizontal injectors and two vertical producers.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38</a:t>
            </a:fld>
            <a:endParaRPr lang="en-GB" dirty="0"/>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8699" y="442153"/>
            <a:ext cx="7761600" cy="2868900"/>
          </a:xfrm>
        </p:spPr>
        <p:txBody>
          <a:bodyPr/>
          <a:lstStyle/>
          <a:p>
            <a:pPr lvl="1">
              <a:lnSpc>
                <a:spcPct val="150000"/>
              </a:lnSpc>
              <a:buFont typeface="Wingdings" panose="05000000000000000000" pitchFamily="2" charset="2"/>
              <a:buChar char="Ø"/>
            </a:pPr>
            <a:r>
              <a:rPr lang="en-US" sz="1600" b="1" dirty="0"/>
              <a:t>Case 3 (VI_HP): </a:t>
            </a:r>
            <a:r>
              <a:rPr lang="en-US" sz="1600" dirty="0"/>
              <a:t>Here, combinations of vertical and horizontal wells were employed. A total of five wells- four vertical injectors and one horizontal producer- were drilled.</a:t>
            </a:r>
          </a:p>
          <a:p>
            <a:pPr lvl="1">
              <a:lnSpc>
                <a:spcPct val="150000"/>
              </a:lnSpc>
              <a:buFont typeface="Wingdings" panose="05000000000000000000" pitchFamily="2" charset="2"/>
              <a:buChar char="Ø"/>
            </a:pPr>
            <a:r>
              <a:rPr lang="en-US" sz="1600" b="1" dirty="0"/>
              <a:t>Case 4 (HI_HP): </a:t>
            </a:r>
            <a:r>
              <a:rPr lang="en-US" sz="1600" dirty="0"/>
              <a:t>In this scenario, all wells are horizontal wells. Three wells—two injectors and one producer—were drilled.</a:t>
            </a:r>
          </a:p>
          <a:p>
            <a:pPr>
              <a:buFont typeface="Wingdings" panose="05000000000000000000" pitchFamily="2" charset="2"/>
              <a:buChar char="Ø"/>
            </a:pPr>
            <a:endParaRPr lang="en-US" sz="1600" dirty="0"/>
          </a:p>
          <a:p>
            <a:pPr marL="76200" indent="0">
              <a:buNone/>
            </a:pPr>
            <a:endParaRPr lang="en-US" sz="1600" dirty="0"/>
          </a:p>
          <a:p>
            <a:pPr marL="76200" indent="0" algn="ctr">
              <a:buNone/>
            </a:pPr>
            <a:r>
              <a:rPr lang="en-US" sz="1400" dirty="0"/>
              <a:t>NOTE: Based on results obtained from the study on the effect of pattern of waterflood, the direct line drive pattern was adopted waterflooding commenced after three years of primary production.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39</a:t>
            </a:fld>
            <a:endParaRPr lang="en-GB" dirty="0"/>
          </a:p>
        </p:txBody>
      </p:sp>
      <p:sp>
        <p:nvSpPr>
          <p:cNvPr id="6" name="Rectangle 5"/>
          <p:cNvSpPr/>
          <p:nvPr/>
        </p:nvSpPr>
        <p:spPr>
          <a:xfrm>
            <a:off x="811369" y="1204175"/>
            <a:ext cx="1554144" cy="154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200" y="152400"/>
            <a:ext cx="7526368" cy="918411"/>
          </a:xfrm>
        </p:spPr>
        <p:txBody>
          <a:bodyPr/>
          <a:lstStyle/>
          <a:p>
            <a:r>
              <a:rPr lang="en-US" dirty="0"/>
              <a:t>INTRODUCTION</a:t>
            </a:r>
          </a:p>
        </p:txBody>
      </p:sp>
      <p:sp>
        <p:nvSpPr>
          <p:cNvPr id="3" name="Text Placeholder 2"/>
          <p:cNvSpPr>
            <a:spLocks noGrp="1"/>
          </p:cNvSpPr>
          <p:nvPr>
            <p:ph type="body" idx="1"/>
          </p:nvPr>
        </p:nvSpPr>
        <p:spPr/>
        <p:txBody>
          <a:bodyPr/>
          <a:lstStyle/>
          <a:p>
            <a:pPr>
              <a:buFont typeface="Courier New" panose="02070309020205020404" pitchFamily="49" charset="0"/>
              <a:buChar char="o"/>
            </a:pPr>
            <a:r>
              <a:rPr lang="en-US" sz="2000" b="1" dirty="0"/>
              <a:t>W</a:t>
            </a:r>
            <a:r>
              <a:rPr lang="en-US" sz="1400" b="1" dirty="0"/>
              <a:t>ater flooding </a:t>
            </a:r>
            <a:r>
              <a:rPr lang="en-US" sz="1400" dirty="0"/>
              <a:t>has been most widely used </a:t>
            </a:r>
            <a:r>
              <a:rPr lang="en-US" sz="1400" b="1" dirty="0"/>
              <a:t>secondary oil recovery method </a:t>
            </a:r>
            <a:r>
              <a:rPr lang="en-US" sz="1400" dirty="0"/>
              <a:t>after the exhaustion of the primary depletion energy of the reservoir.</a:t>
            </a:r>
          </a:p>
          <a:p>
            <a:pPr>
              <a:buFont typeface="Courier New" panose="02070309020205020404" pitchFamily="49" charset="0"/>
              <a:buChar char="o"/>
            </a:pPr>
            <a:r>
              <a:rPr lang="en-US" sz="1400" dirty="0"/>
              <a:t>Water flooding basically involves pumping water through an injection well into the reservoir.</a:t>
            </a:r>
          </a:p>
          <a:p>
            <a:pPr>
              <a:buFont typeface="Courier New" panose="02070309020205020404" pitchFamily="49" charset="0"/>
              <a:buChar char="o"/>
            </a:pPr>
            <a:r>
              <a:rPr lang="en-US" sz="1400" dirty="0"/>
              <a:t>The water then forces itself through the pore spaces </a:t>
            </a:r>
            <a:r>
              <a:rPr lang="en-US" sz="1400" b="1" dirty="0"/>
              <a:t>and sweeps the oil toward another set of wells known as producers</a:t>
            </a:r>
            <a:r>
              <a:rPr lang="en-US" sz="1400" dirty="0"/>
              <a:t>.</a:t>
            </a:r>
          </a:p>
          <a:p>
            <a:pPr>
              <a:buFont typeface="Courier New" panose="02070309020205020404" pitchFamily="49" charset="0"/>
              <a:buChar char="o"/>
            </a:pPr>
            <a:r>
              <a:rPr lang="en-US" sz="1400" dirty="0"/>
              <a:t>As a result, there is an increment in the total oil production from the reservoir.</a:t>
            </a:r>
          </a:p>
          <a:p>
            <a:pPr>
              <a:buFont typeface="Courier New" panose="02070309020205020404" pitchFamily="49" charset="0"/>
              <a:buChar char="o"/>
            </a:pPr>
            <a:r>
              <a:rPr lang="en-US" sz="1400" dirty="0"/>
              <a:t>However, the percentage of water in the produced fluids steadily increases.</a:t>
            </a:r>
          </a:p>
          <a:p>
            <a:pPr>
              <a:buFont typeface="Courier New" panose="02070309020205020404" pitchFamily="49" charset="0"/>
              <a:buChar char="o"/>
            </a:pPr>
            <a:r>
              <a:rPr lang="en-US" sz="1400" dirty="0"/>
              <a:t>On the average, this process can lead to the recovery of about </a:t>
            </a:r>
            <a:r>
              <a:rPr lang="en-US" sz="1400" b="1" dirty="0"/>
              <a:t>one-third</a:t>
            </a:r>
            <a:r>
              <a:rPr lang="en-US" sz="1400" dirty="0"/>
              <a:t> of the Original Oil In Place (OOIP).</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dirty="0"/>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8" y="152400"/>
            <a:ext cx="7761600" cy="969000"/>
          </a:xfrm>
        </p:spPr>
        <p:txBody>
          <a:bodyPr/>
          <a:lstStyle/>
          <a:p>
            <a:r>
              <a:rPr lang="en-US" sz="2800" b="0" i="1" dirty="0"/>
              <a:t>Effect of the number and type of wells on field oil production rate (FOPR)</a:t>
            </a:r>
          </a:p>
        </p:txBody>
      </p:sp>
      <p:sp>
        <p:nvSpPr>
          <p:cNvPr id="3" name="Text Placeholder 2"/>
          <p:cNvSpPr>
            <a:spLocks noGrp="1"/>
          </p:cNvSpPr>
          <p:nvPr>
            <p:ph type="body" idx="1"/>
          </p:nvPr>
        </p:nvSpPr>
        <p:spPr>
          <a:xfrm>
            <a:off x="227561" y="1451849"/>
            <a:ext cx="6192558" cy="3485904"/>
          </a:xfrm>
        </p:spPr>
        <p:txBody>
          <a:bodyPr/>
          <a:lstStyle/>
          <a:p>
            <a:pPr>
              <a:buFont typeface="Wingdings" panose="05000000000000000000" pitchFamily="2" charset="2"/>
              <a:buChar char="v"/>
            </a:pPr>
            <a:r>
              <a:rPr lang="en-US" sz="1600" dirty="0"/>
              <a:t>Prior to waterflooding, it is observed that scenarios in which the </a:t>
            </a:r>
            <a:r>
              <a:rPr lang="en-US" sz="1600" u="sng" dirty="0"/>
              <a:t>producers</a:t>
            </a:r>
            <a:r>
              <a:rPr lang="en-US" sz="1600" dirty="0"/>
              <a:t> are </a:t>
            </a:r>
            <a:r>
              <a:rPr lang="en-US" sz="1600" u="sng" dirty="0"/>
              <a:t>vertical</a:t>
            </a:r>
            <a:r>
              <a:rPr lang="en-US" sz="1600" dirty="0"/>
              <a:t> (cases </a:t>
            </a:r>
            <a:r>
              <a:rPr lang="en-US" sz="1600" b="1" dirty="0"/>
              <a:t>VI_VP</a:t>
            </a:r>
            <a:r>
              <a:rPr lang="en-US" sz="1600" dirty="0"/>
              <a:t> and </a:t>
            </a:r>
            <a:r>
              <a:rPr lang="en-US" sz="1600" b="1" dirty="0"/>
              <a:t>HI_VP</a:t>
            </a:r>
            <a:r>
              <a:rPr lang="en-US" sz="1600" dirty="0"/>
              <a:t>) had rapidly declining flow rates as a result of the rapid depletion of oil-producing zones.</a:t>
            </a:r>
          </a:p>
          <a:p>
            <a:pPr>
              <a:buFont typeface="Wingdings" panose="05000000000000000000" pitchFamily="2" charset="2"/>
              <a:buChar char="v"/>
            </a:pPr>
            <a:r>
              <a:rPr lang="en-US" sz="1600" dirty="0"/>
              <a:t>Cases </a:t>
            </a:r>
            <a:r>
              <a:rPr lang="en-US" sz="1600" b="1" dirty="0"/>
              <a:t>VI_HP</a:t>
            </a:r>
            <a:r>
              <a:rPr lang="en-US" sz="1600" dirty="0"/>
              <a:t> and </a:t>
            </a:r>
            <a:r>
              <a:rPr lang="en-US" sz="1600" b="1" dirty="0"/>
              <a:t>HI_HP</a:t>
            </a:r>
            <a:r>
              <a:rPr lang="en-US" sz="1600" dirty="0"/>
              <a:t> (scenarios with </a:t>
            </a:r>
            <a:r>
              <a:rPr lang="en-US" sz="1600" u="sng" dirty="0"/>
              <a:t>horizontal producers</a:t>
            </a:r>
            <a:r>
              <a:rPr lang="en-US" sz="1600" dirty="0"/>
              <a:t>) are also observed to have higher production rates compared to cases </a:t>
            </a:r>
            <a:r>
              <a:rPr lang="en-US" sz="1600" b="1" dirty="0"/>
              <a:t>VI_VP</a:t>
            </a:r>
            <a:r>
              <a:rPr lang="en-US" sz="1600" dirty="0"/>
              <a:t> and </a:t>
            </a:r>
            <a:r>
              <a:rPr lang="en-US" sz="1600" b="1" dirty="0"/>
              <a:t>HI_VP</a:t>
            </a:r>
            <a:r>
              <a:rPr lang="en-US" sz="1600" dirty="0"/>
              <a:t>.</a:t>
            </a:r>
          </a:p>
          <a:p>
            <a:pPr>
              <a:buFont typeface="Wingdings" panose="05000000000000000000" pitchFamily="2" charset="2"/>
              <a:buChar char="v"/>
            </a:pPr>
            <a:r>
              <a:rPr lang="en-US" sz="1600" dirty="0"/>
              <a:t>This is because for any given reservoir with good permeability anisotropy, horizontal wells have the ability to communicate with more zones in the reservoir than vertical wells and hence better oil recovery.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40</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944" y="1796495"/>
            <a:ext cx="2710137" cy="1926411"/>
          </a:xfrm>
          <a:prstGeom prst="rect">
            <a:avLst/>
          </a:prstGeom>
        </p:spPr>
      </p:pic>
      <p:sp>
        <p:nvSpPr>
          <p:cNvPr id="6" name="Rectangle 5"/>
          <p:cNvSpPr/>
          <p:nvPr/>
        </p:nvSpPr>
        <p:spPr>
          <a:xfrm>
            <a:off x="515164" y="1204176"/>
            <a:ext cx="643944" cy="1030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41</a:t>
            </a:fld>
            <a:endParaRPr lang="en-GB" dirty="0"/>
          </a:p>
        </p:txBody>
      </p:sp>
      <p:sp>
        <p:nvSpPr>
          <p:cNvPr id="5" name="Rectangle 4"/>
          <p:cNvSpPr/>
          <p:nvPr/>
        </p:nvSpPr>
        <p:spPr>
          <a:xfrm>
            <a:off x="631082" y="1186088"/>
            <a:ext cx="1725752" cy="139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0759" y="128789"/>
            <a:ext cx="5866328" cy="4938644"/>
          </a:xfrm>
          <a:prstGeom prst="rect">
            <a:avLst/>
          </a:prstGeom>
          <a:noFill/>
        </p:spPr>
        <p:txBody>
          <a:bodyPr wrap="square" rtlCol="0">
            <a:spAutoFit/>
          </a:bodyPr>
          <a:lstStyle/>
          <a:p>
            <a:pPr marL="285750" indent="-285750">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However, a reversal of this trend is observed just month before waterflooding (between years 2.5 and 3) because of rapid reduction in oil production rates of the horizontal producers due to decline in initial reservoir energy.</a:t>
            </a:r>
          </a:p>
          <a:p>
            <a:pPr marL="285750" indent="-285750">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Upon waterflooding, it is observed that the scenarios with </a:t>
            </a:r>
            <a:r>
              <a:rPr lang="en-US" sz="1450" u="sng" dirty="0">
                <a:solidFill>
                  <a:schemeClr val="tx1"/>
                </a:solidFill>
                <a:latin typeface="Montserrat" panose="00000500000000000000" charset="0"/>
              </a:rPr>
              <a:t>horizontal producers</a:t>
            </a:r>
            <a:r>
              <a:rPr lang="en-US" sz="1450" dirty="0">
                <a:solidFill>
                  <a:schemeClr val="tx1"/>
                </a:solidFill>
                <a:latin typeface="Montserrat" panose="00000500000000000000" charset="0"/>
              </a:rPr>
              <a:t> (</a:t>
            </a:r>
            <a:r>
              <a:rPr lang="en-US" sz="1450" b="1" dirty="0">
                <a:solidFill>
                  <a:schemeClr val="tx1"/>
                </a:solidFill>
                <a:latin typeface="Montserrat" panose="00000500000000000000" charset="0"/>
              </a:rPr>
              <a:t>HI_HP</a:t>
            </a:r>
            <a:r>
              <a:rPr lang="en-US" sz="1450" dirty="0">
                <a:solidFill>
                  <a:schemeClr val="tx1"/>
                </a:solidFill>
                <a:latin typeface="Montserrat" panose="00000500000000000000" charset="0"/>
              </a:rPr>
              <a:t> and </a:t>
            </a:r>
            <a:r>
              <a:rPr lang="en-US" sz="1450" b="1" dirty="0">
                <a:solidFill>
                  <a:schemeClr val="tx1"/>
                </a:solidFill>
                <a:latin typeface="Montserrat" panose="00000500000000000000" charset="0"/>
              </a:rPr>
              <a:t>VI_HP</a:t>
            </a:r>
            <a:r>
              <a:rPr lang="en-US" sz="1450" dirty="0">
                <a:solidFill>
                  <a:schemeClr val="tx1"/>
                </a:solidFill>
                <a:latin typeface="Montserrat" panose="00000500000000000000" charset="0"/>
              </a:rPr>
              <a:t>) have high field oil production rate compared to the other two scenarios in which </a:t>
            </a:r>
            <a:r>
              <a:rPr lang="en-US" sz="1450" u="sng" dirty="0">
                <a:solidFill>
                  <a:schemeClr val="tx1"/>
                </a:solidFill>
                <a:latin typeface="Montserrat" panose="00000500000000000000" charset="0"/>
              </a:rPr>
              <a:t>production</a:t>
            </a:r>
            <a:r>
              <a:rPr lang="en-US" sz="1450" dirty="0">
                <a:solidFill>
                  <a:schemeClr val="tx1"/>
                </a:solidFill>
                <a:latin typeface="Montserrat" panose="00000500000000000000" charset="0"/>
              </a:rPr>
              <a:t> wells are </a:t>
            </a:r>
            <a:r>
              <a:rPr lang="en-US" sz="1450" u="sng" dirty="0">
                <a:solidFill>
                  <a:schemeClr val="tx1"/>
                </a:solidFill>
                <a:latin typeface="Montserrat" panose="00000500000000000000" charset="0"/>
              </a:rPr>
              <a:t>vertical wells</a:t>
            </a:r>
            <a:r>
              <a:rPr lang="en-US" sz="1450" dirty="0">
                <a:solidFill>
                  <a:schemeClr val="tx1"/>
                </a:solidFill>
                <a:latin typeface="Montserrat" panose="00000500000000000000" charset="0"/>
              </a:rPr>
              <a:t>.</a:t>
            </a:r>
          </a:p>
          <a:p>
            <a:pPr marL="285750" indent="-285750">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The scenario in which both injectors and producers are horizontal (case </a:t>
            </a:r>
            <a:r>
              <a:rPr lang="en-US" sz="1450" b="1" dirty="0">
                <a:solidFill>
                  <a:schemeClr val="tx1"/>
                </a:solidFill>
                <a:latin typeface="Montserrat" panose="00000500000000000000" charset="0"/>
              </a:rPr>
              <a:t>HI_HP</a:t>
            </a:r>
            <a:r>
              <a:rPr lang="en-US" sz="1450" dirty="0">
                <a:solidFill>
                  <a:schemeClr val="tx1"/>
                </a:solidFill>
                <a:latin typeface="Montserrat" panose="00000500000000000000" charset="0"/>
              </a:rPr>
              <a:t>) is seen to have the highest oil production rate for all simulation periods after waterflooding</a:t>
            </a:r>
          </a:p>
          <a:p>
            <a:pPr marL="285750" indent="-285750">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This is because water injection by the horizontal injector into the same zone for which oil is produced (zone 4) displaces oil more efficiently toward the producers than cases with vertical injectors which involved injection of water into zones 4 and 5.</a:t>
            </a:r>
          </a:p>
          <a:p>
            <a:pPr marL="285750" indent="-285750">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Cases with vertical producers, cases </a:t>
            </a:r>
            <a:r>
              <a:rPr lang="en-US" sz="1450" b="1" dirty="0">
                <a:solidFill>
                  <a:schemeClr val="tx1"/>
                </a:solidFill>
                <a:latin typeface="Montserrat" panose="00000500000000000000" charset="0"/>
              </a:rPr>
              <a:t>HI_VP</a:t>
            </a:r>
            <a:r>
              <a:rPr lang="en-US" sz="1450" dirty="0">
                <a:solidFill>
                  <a:schemeClr val="tx1"/>
                </a:solidFill>
                <a:latin typeface="Montserrat" panose="00000500000000000000" charset="0"/>
              </a:rPr>
              <a:t> and </a:t>
            </a:r>
            <a:r>
              <a:rPr lang="en-US" sz="1450" b="1" dirty="0">
                <a:solidFill>
                  <a:schemeClr val="tx1"/>
                </a:solidFill>
                <a:latin typeface="Montserrat" panose="00000500000000000000" charset="0"/>
              </a:rPr>
              <a:t>VI_VP</a:t>
            </a:r>
            <a:r>
              <a:rPr lang="en-US" sz="1450" dirty="0">
                <a:solidFill>
                  <a:schemeClr val="tx1"/>
                </a:solidFill>
                <a:latin typeface="Montserrat" panose="00000500000000000000" charset="0"/>
              </a:rPr>
              <a:t> are observed have the lowest production rate for all periods after waterflooding as these producers communicate with lesser zones of the reservoir</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783" y="1527378"/>
            <a:ext cx="2968692" cy="2110196"/>
          </a:xfrm>
          <a:prstGeom prst="rect">
            <a:avLst/>
          </a:prstGeom>
        </p:spPr>
      </p:pic>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42</a:t>
            </a:fld>
            <a:endParaRPr lang="en-GB" dirty="0"/>
          </a:p>
        </p:txBody>
      </p:sp>
      <p:sp>
        <p:nvSpPr>
          <p:cNvPr id="5" name="Rectangle 4"/>
          <p:cNvSpPr/>
          <p:nvPr/>
        </p:nvSpPr>
        <p:spPr>
          <a:xfrm>
            <a:off x="811374" y="1204175"/>
            <a:ext cx="1539016" cy="115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41291" y="624626"/>
            <a:ext cx="5479960" cy="3439403"/>
          </a:xfrm>
          <a:prstGeom prst="rect">
            <a:avLst/>
          </a:prstGeom>
          <a:noFill/>
        </p:spPr>
        <p:txBody>
          <a:bodyPr wrap="square" rtlCol="0">
            <a:spAutoFit/>
          </a:bodyPr>
          <a:lstStyle/>
          <a:p>
            <a:pPr marL="285750" indent="-285750">
              <a:lnSpc>
                <a:spcPct val="150000"/>
              </a:lnSpc>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Finally, case </a:t>
            </a:r>
            <a:r>
              <a:rPr lang="en-US" sz="1450" b="1" dirty="0">
                <a:solidFill>
                  <a:schemeClr val="tx1"/>
                </a:solidFill>
                <a:latin typeface="Montserrat" panose="00000500000000000000" charset="0"/>
              </a:rPr>
              <a:t>HI_VP</a:t>
            </a:r>
            <a:r>
              <a:rPr lang="en-US" sz="1450" dirty="0">
                <a:solidFill>
                  <a:schemeClr val="tx1"/>
                </a:solidFill>
                <a:latin typeface="Montserrat" panose="00000500000000000000" charset="0"/>
              </a:rPr>
              <a:t> is observed to give the lowest oil production rate. </a:t>
            </a:r>
          </a:p>
          <a:p>
            <a:pPr marL="285750" indent="-285750">
              <a:lnSpc>
                <a:spcPct val="150000"/>
              </a:lnSpc>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This is due to the inefficient displacement of oil by the advancing injected water as water is not injected into the same zones from with oil production is carried out.</a:t>
            </a:r>
          </a:p>
          <a:p>
            <a:pPr marL="285750" indent="-285750">
              <a:lnSpc>
                <a:spcPct val="150000"/>
              </a:lnSpc>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Also, recall that the production wells are in communication with lesser zones of the reservoir when compared to scenarios involving the use of horizontal wells.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119" y="1262129"/>
            <a:ext cx="3042006" cy="2162309"/>
          </a:xfrm>
          <a:prstGeom prst="rect">
            <a:avLst/>
          </a:prstGeom>
        </p:spPr>
      </p:pic>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941" y="6364"/>
            <a:ext cx="7761600" cy="969000"/>
          </a:xfrm>
        </p:spPr>
        <p:txBody>
          <a:bodyPr/>
          <a:lstStyle/>
          <a:p>
            <a:r>
              <a:rPr lang="en-US" sz="2800" b="0" i="1" dirty="0"/>
              <a:t>Effect of number and types of wells on field watercut (FWCT)</a:t>
            </a:r>
          </a:p>
        </p:txBody>
      </p:sp>
      <p:sp>
        <p:nvSpPr>
          <p:cNvPr id="3" name="Text Placeholder 2"/>
          <p:cNvSpPr>
            <a:spLocks noGrp="1"/>
          </p:cNvSpPr>
          <p:nvPr>
            <p:ph type="body" idx="1"/>
          </p:nvPr>
        </p:nvSpPr>
        <p:spPr>
          <a:xfrm>
            <a:off x="343471" y="1258909"/>
            <a:ext cx="6012253" cy="3530979"/>
          </a:xfrm>
        </p:spPr>
        <p:txBody>
          <a:bodyPr/>
          <a:lstStyle/>
          <a:p>
            <a:pPr>
              <a:buFont typeface="Wingdings" panose="05000000000000000000" pitchFamily="2" charset="2"/>
              <a:buChar char="v"/>
            </a:pPr>
            <a:r>
              <a:rPr lang="en-US" sz="1450" dirty="0"/>
              <a:t>Upon waterflooding, water-cut for scenarios with vertical injectors, cases </a:t>
            </a:r>
            <a:r>
              <a:rPr lang="en-US" sz="1450" b="1" dirty="0"/>
              <a:t>VI_VP</a:t>
            </a:r>
            <a:r>
              <a:rPr lang="en-US" sz="1450" dirty="0"/>
              <a:t> and </a:t>
            </a:r>
            <a:r>
              <a:rPr lang="en-US" sz="1450" b="1" dirty="0"/>
              <a:t>VI_HP</a:t>
            </a:r>
            <a:r>
              <a:rPr lang="en-US" sz="1450" dirty="0"/>
              <a:t> are discovered to have the highest increase in water-cut. </a:t>
            </a:r>
          </a:p>
          <a:p>
            <a:pPr>
              <a:buFont typeface="Wingdings" panose="05000000000000000000" pitchFamily="2" charset="2"/>
              <a:buChar char="v"/>
            </a:pPr>
            <a:r>
              <a:rPr lang="en-US" sz="1450" dirty="0"/>
              <a:t>This is because in reservoirs with good vertical-to-lateral anisotropy, water will flow more conveniently in the upward vertical direction due to gravity rather than laterally and leads to higher water production at the producers.</a:t>
            </a:r>
          </a:p>
          <a:p>
            <a:pPr>
              <a:buFont typeface="Wingdings" panose="05000000000000000000" pitchFamily="2" charset="2"/>
              <a:buChar char="v"/>
            </a:pPr>
            <a:r>
              <a:rPr lang="en-US" sz="1450" dirty="0"/>
              <a:t>Finally, case </a:t>
            </a:r>
            <a:r>
              <a:rPr lang="en-US" sz="1450" b="1" dirty="0"/>
              <a:t>VI_VP</a:t>
            </a:r>
            <a:r>
              <a:rPr lang="en-US" sz="1450" dirty="0"/>
              <a:t> gives the earliest water breakthrough time as water production is observed to begin upon waterflooding. </a:t>
            </a:r>
          </a:p>
          <a:p>
            <a:pPr>
              <a:buFont typeface="Wingdings" panose="05000000000000000000" pitchFamily="2" charset="2"/>
              <a:buChar char="v"/>
            </a:pPr>
            <a:r>
              <a:rPr lang="en-US" sz="1450" dirty="0"/>
              <a:t>This is because the completion of the producers close to the water-bearing zone of the reservoir creates higher tendency of early water coning.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43</a:t>
            </a:fld>
            <a:endParaRPr lang="en-GB" dirty="0"/>
          </a:p>
        </p:txBody>
      </p:sp>
      <p:sp>
        <p:nvSpPr>
          <p:cNvPr id="5" name="Rectangle 4"/>
          <p:cNvSpPr/>
          <p:nvPr/>
        </p:nvSpPr>
        <p:spPr>
          <a:xfrm>
            <a:off x="515164" y="1204175"/>
            <a:ext cx="1835230" cy="109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973" y="975364"/>
            <a:ext cx="1835230" cy="1094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184" y="1944400"/>
            <a:ext cx="2792291" cy="1960809"/>
          </a:xfrm>
          <a:prstGeom prst="rect">
            <a:avLst/>
          </a:prstGeom>
        </p:spPr>
      </p:pic>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i="1" dirty="0"/>
              <a:t>Effect of number and type of wells on field cumulative production (FOPT)</a:t>
            </a:r>
          </a:p>
        </p:txBody>
      </p:sp>
      <p:sp>
        <p:nvSpPr>
          <p:cNvPr id="3" name="Text Placeholder 2"/>
          <p:cNvSpPr>
            <a:spLocks noGrp="1"/>
          </p:cNvSpPr>
          <p:nvPr>
            <p:ph type="body" idx="1"/>
          </p:nvPr>
        </p:nvSpPr>
        <p:spPr>
          <a:xfrm>
            <a:off x="594608" y="1472463"/>
            <a:ext cx="5696721" cy="3337796"/>
          </a:xfrm>
        </p:spPr>
        <p:txBody>
          <a:bodyPr/>
          <a:lstStyle/>
          <a:p>
            <a:pPr>
              <a:buFont typeface="Wingdings" panose="05000000000000000000" pitchFamily="2" charset="2"/>
              <a:buChar char="v"/>
            </a:pPr>
            <a:r>
              <a:rPr lang="en-US" sz="1600" dirty="0"/>
              <a:t>It is observed that scenario </a:t>
            </a:r>
            <a:r>
              <a:rPr lang="en-US" sz="1600" b="1" dirty="0"/>
              <a:t>HI_HP</a:t>
            </a:r>
            <a:r>
              <a:rPr lang="en-US" sz="1600" dirty="0"/>
              <a:t> has the highest cumulative production. This is because of </a:t>
            </a:r>
            <a:r>
              <a:rPr lang="en-US" sz="1600" u="sng" dirty="0"/>
              <a:t>horizontal producers</a:t>
            </a:r>
            <a:r>
              <a:rPr lang="en-US" sz="1600" dirty="0"/>
              <a:t> which have the advantage of producing from more reservoir zones.</a:t>
            </a:r>
          </a:p>
          <a:p>
            <a:pPr>
              <a:buFont typeface="Wingdings" panose="05000000000000000000" pitchFamily="2" charset="2"/>
              <a:buChar char="v"/>
            </a:pPr>
            <a:r>
              <a:rPr lang="en-US" sz="1600" dirty="0"/>
              <a:t>This led to the steadily increasing oil recovery experienced.</a:t>
            </a:r>
          </a:p>
          <a:p>
            <a:pPr>
              <a:buFont typeface="Wingdings" panose="05000000000000000000" pitchFamily="2" charset="2"/>
              <a:buChar char="v"/>
            </a:pPr>
            <a:r>
              <a:rPr lang="en-US" sz="1600" dirty="0"/>
              <a:t>Since this scenario involves the use of </a:t>
            </a:r>
            <a:r>
              <a:rPr lang="en-US" sz="1600" u="sng" dirty="0"/>
              <a:t>horizontal injectors</a:t>
            </a:r>
            <a:r>
              <a:rPr lang="en-US" sz="1600" dirty="0"/>
              <a:t> which are completed in the same zone as the </a:t>
            </a:r>
            <a:r>
              <a:rPr lang="en-US" sz="1600" u="sng" dirty="0"/>
              <a:t>producer</a:t>
            </a:r>
            <a:r>
              <a:rPr lang="en-US" sz="1600" dirty="0"/>
              <a:t>, water flows to displace oil toward the </a:t>
            </a:r>
            <a:r>
              <a:rPr lang="en-US" sz="1600" u="sng" dirty="0"/>
              <a:t>producer</a:t>
            </a:r>
            <a:r>
              <a:rPr lang="en-US" sz="1600" dirty="0"/>
              <a:t> more efficiently, and hence, more oil is drained at the producers.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44</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750" y="2002666"/>
            <a:ext cx="2676186" cy="17450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8251" y="1979473"/>
            <a:ext cx="458999" cy="184970"/>
          </a:xfrm>
          <a:prstGeom prst="rect">
            <a:avLst/>
          </a:prstGeom>
        </p:spPr>
      </p:pic>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45</a:t>
            </a:fld>
            <a:endParaRPr lang="en-GB" dirty="0"/>
          </a:p>
        </p:txBody>
      </p:sp>
      <p:sp>
        <p:nvSpPr>
          <p:cNvPr id="5" name="Rectangle 4"/>
          <p:cNvSpPr/>
          <p:nvPr/>
        </p:nvSpPr>
        <p:spPr>
          <a:xfrm>
            <a:off x="643948" y="1204175"/>
            <a:ext cx="1725760" cy="109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57201" y="643943"/>
            <a:ext cx="4919729" cy="3885679"/>
          </a:xfrm>
          <a:prstGeom prst="rect">
            <a:avLst/>
          </a:prstGeom>
          <a:noFill/>
        </p:spPr>
        <p:txBody>
          <a:bodyPr wrap="square" rtlCol="0">
            <a:spAutoFit/>
          </a:bodyPr>
          <a:lstStyle/>
          <a:p>
            <a:pPr marL="285750" indent="-285750">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Cases with </a:t>
            </a:r>
            <a:r>
              <a:rPr lang="en-US" sz="1450" u="sng" dirty="0">
                <a:solidFill>
                  <a:schemeClr val="tx1"/>
                </a:solidFill>
                <a:latin typeface="Montserrat" panose="00000500000000000000" charset="0"/>
              </a:rPr>
              <a:t>vertical producers</a:t>
            </a:r>
            <a:r>
              <a:rPr lang="en-US" sz="1450" dirty="0">
                <a:solidFill>
                  <a:schemeClr val="tx1"/>
                </a:solidFill>
                <a:latin typeface="Montserrat" panose="00000500000000000000" charset="0"/>
              </a:rPr>
              <a:t>, cases </a:t>
            </a:r>
            <a:r>
              <a:rPr lang="en-US" sz="1450" b="1" dirty="0">
                <a:solidFill>
                  <a:schemeClr val="tx1"/>
                </a:solidFill>
                <a:latin typeface="Montserrat" panose="00000500000000000000" charset="0"/>
              </a:rPr>
              <a:t>HI_VP</a:t>
            </a:r>
            <a:r>
              <a:rPr lang="en-US" sz="1450" dirty="0">
                <a:solidFill>
                  <a:schemeClr val="tx1"/>
                </a:solidFill>
                <a:latin typeface="Montserrat" panose="00000500000000000000" charset="0"/>
              </a:rPr>
              <a:t> and </a:t>
            </a:r>
            <a:r>
              <a:rPr lang="en-US" sz="1450" b="1" dirty="0">
                <a:solidFill>
                  <a:schemeClr val="tx1"/>
                </a:solidFill>
                <a:latin typeface="Montserrat" panose="00000500000000000000" charset="0"/>
              </a:rPr>
              <a:t>VI_VP</a:t>
            </a:r>
            <a:r>
              <a:rPr lang="en-US" sz="1450" dirty="0">
                <a:solidFill>
                  <a:schemeClr val="tx1"/>
                </a:solidFill>
                <a:latin typeface="Montserrat" panose="00000500000000000000" charset="0"/>
              </a:rPr>
              <a:t> are observed to have the lowest cumulative oil production throughout simulation as these producers communicate with lesser zones of the reservoir, and hence, oil production is lesser in these scenarios.</a:t>
            </a:r>
          </a:p>
          <a:p>
            <a:pPr marL="285750" indent="-285750">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Case </a:t>
            </a:r>
            <a:r>
              <a:rPr lang="en-US" sz="1450" b="1" dirty="0">
                <a:solidFill>
                  <a:schemeClr val="tx1"/>
                </a:solidFill>
                <a:latin typeface="Montserrat" panose="00000500000000000000" charset="0"/>
              </a:rPr>
              <a:t>HI_VP</a:t>
            </a:r>
            <a:r>
              <a:rPr lang="en-US" sz="1450" dirty="0">
                <a:solidFill>
                  <a:schemeClr val="tx1"/>
                </a:solidFill>
                <a:latin typeface="Montserrat" panose="00000500000000000000" charset="0"/>
              </a:rPr>
              <a:t> in which injectors are </a:t>
            </a:r>
            <a:r>
              <a:rPr lang="en-US" sz="1450" u="sng" dirty="0">
                <a:solidFill>
                  <a:schemeClr val="tx1"/>
                </a:solidFill>
                <a:latin typeface="Montserrat" panose="00000500000000000000" charset="0"/>
              </a:rPr>
              <a:t>horizontal well</a:t>
            </a:r>
            <a:r>
              <a:rPr lang="en-US" sz="1450" dirty="0">
                <a:solidFill>
                  <a:schemeClr val="tx1"/>
                </a:solidFill>
                <a:latin typeface="Montserrat" panose="00000500000000000000" charset="0"/>
              </a:rPr>
              <a:t> and producers are </a:t>
            </a:r>
            <a:r>
              <a:rPr lang="en-US" sz="1450" u="sng" dirty="0">
                <a:solidFill>
                  <a:schemeClr val="tx1"/>
                </a:solidFill>
                <a:latin typeface="Montserrat" panose="00000500000000000000" charset="0"/>
              </a:rPr>
              <a:t>vertical wells</a:t>
            </a:r>
            <a:r>
              <a:rPr lang="en-US" sz="1450" dirty="0">
                <a:solidFill>
                  <a:schemeClr val="tx1"/>
                </a:solidFill>
                <a:latin typeface="Montserrat" panose="00000500000000000000" charset="0"/>
              </a:rPr>
              <a:t> is observed to give the lowest cumulative oil production.</a:t>
            </a:r>
          </a:p>
          <a:p>
            <a:pPr marL="285750" indent="-285750">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The use of </a:t>
            </a:r>
            <a:r>
              <a:rPr lang="en-US" sz="1450" u="sng" dirty="0">
                <a:solidFill>
                  <a:schemeClr val="tx1"/>
                </a:solidFill>
                <a:latin typeface="Montserrat" panose="00000500000000000000" charset="0"/>
              </a:rPr>
              <a:t>horizontal injectors</a:t>
            </a:r>
            <a:r>
              <a:rPr lang="en-US" sz="1450" dirty="0">
                <a:solidFill>
                  <a:schemeClr val="tx1"/>
                </a:solidFill>
                <a:latin typeface="Montserrat" panose="00000500000000000000" charset="0"/>
              </a:rPr>
              <a:t> and</a:t>
            </a:r>
            <a:r>
              <a:rPr lang="en-US" sz="1450" u="sng" dirty="0">
                <a:solidFill>
                  <a:schemeClr val="tx1"/>
                </a:solidFill>
                <a:latin typeface="Montserrat" panose="00000500000000000000" charset="0"/>
              </a:rPr>
              <a:t> vertical producers</a:t>
            </a:r>
            <a:r>
              <a:rPr lang="en-US" sz="1450" dirty="0">
                <a:solidFill>
                  <a:schemeClr val="tx1"/>
                </a:solidFill>
                <a:latin typeface="Montserrat" panose="00000500000000000000" charset="0"/>
              </a:rPr>
              <a:t> is not good practice as there is inefficient displacement of oil by the advancing injected water because of well orientations.</a:t>
            </a:r>
          </a:p>
          <a:p>
            <a:pPr marL="285750" indent="-285750">
              <a:buClr>
                <a:schemeClr val="accent2"/>
              </a:buClr>
              <a:buSzPct val="160000"/>
              <a:buFont typeface="Wingdings" panose="05000000000000000000" pitchFamily="2" charset="2"/>
              <a:buChar char="v"/>
            </a:pPr>
            <a:r>
              <a:rPr lang="en-US" sz="1450" dirty="0">
                <a:solidFill>
                  <a:schemeClr val="tx1"/>
                </a:solidFill>
                <a:latin typeface="Montserrat" panose="00000500000000000000" charset="0"/>
              </a:rPr>
              <a:t>Also, the production wells in this scenario are in communication with lesser zones of the reservoir when compared to scenarios involving the use of horizontal producers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863" y="1436267"/>
            <a:ext cx="3030860" cy="197636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603" y="1413425"/>
            <a:ext cx="519830" cy="209484"/>
          </a:xfrm>
          <a:prstGeom prst="rect">
            <a:avLst/>
          </a:prstGeom>
        </p:spPr>
      </p:pic>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i="1" dirty="0"/>
              <a:t>Effect of number and types of wells on average field pressure (FPR)</a:t>
            </a:r>
          </a:p>
        </p:txBody>
      </p:sp>
      <p:sp>
        <p:nvSpPr>
          <p:cNvPr id="3" name="Text Placeholder 2"/>
          <p:cNvSpPr>
            <a:spLocks noGrp="1"/>
          </p:cNvSpPr>
          <p:nvPr>
            <p:ph type="body" idx="1"/>
          </p:nvPr>
        </p:nvSpPr>
        <p:spPr>
          <a:xfrm>
            <a:off x="407863" y="1466024"/>
            <a:ext cx="5664526" cy="3215446"/>
          </a:xfrm>
        </p:spPr>
        <p:txBody>
          <a:bodyPr/>
          <a:lstStyle/>
          <a:p>
            <a:pPr>
              <a:buFont typeface="Wingdings" panose="05000000000000000000" pitchFamily="2" charset="2"/>
              <a:buChar char="v"/>
            </a:pPr>
            <a:r>
              <a:rPr lang="en-US" sz="1450" dirty="0"/>
              <a:t>It is observed that </a:t>
            </a:r>
            <a:r>
              <a:rPr lang="en-US" sz="1450" b="1" dirty="0"/>
              <a:t>HI_HP</a:t>
            </a:r>
            <a:r>
              <a:rPr lang="en-US" sz="1450" dirty="0"/>
              <a:t> had the highest pressure increment for the waterflood operation.</a:t>
            </a:r>
          </a:p>
          <a:p>
            <a:pPr>
              <a:buFont typeface="Wingdings" panose="05000000000000000000" pitchFamily="2" charset="2"/>
              <a:buChar char="v"/>
            </a:pPr>
            <a:r>
              <a:rPr lang="en-US" sz="1450" dirty="0"/>
              <a:t>This is because of the large number of zones into which water were injected.</a:t>
            </a:r>
          </a:p>
          <a:p>
            <a:pPr>
              <a:buFont typeface="Wingdings" panose="05000000000000000000" pitchFamily="2" charset="2"/>
              <a:buChar char="v"/>
            </a:pPr>
            <a:r>
              <a:rPr lang="en-US" sz="1450" dirty="0"/>
              <a:t>Pressure decline is largely a function of voidage, and when more reservoir zones can inject water, there is voidage replacement and pressure decline is arrested.</a:t>
            </a:r>
          </a:p>
          <a:p>
            <a:pPr>
              <a:buFont typeface="Wingdings" panose="05000000000000000000" pitchFamily="2" charset="2"/>
              <a:buChar char="v"/>
            </a:pPr>
            <a:r>
              <a:rPr lang="en-US" sz="1450" dirty="0"/>
              <a:t>The average field pressure for the scenarios which involved the use of </a:t>
            </a:r>
            <a:r>
              <a:rPr lang="en-US" sz="1450" u="sng" dirty="0"/>
              <a:t>vertical injectors</a:t>
            </a:r>
            <a:r>
              <a:rPr lang="en-US" sz="1450" dirty="0"/>
              <a:t> (</a:t>
            </a:r>
            <a:r>
              <a:rPr lang="en-US" sz="1450" b="1" dirty="0"/>
              <a:t>VI_VP </a:t>
            </a:r>
            <a:r>
              <a:rPr lang="en-US" sz="1450" dirty="0"/>
              <a:t>and</a:t>
            </a:r>
            <a:r>
              <a:rPr lang="en-US" sz="1450" b="1" dirty="0"/>
              <a:t> VI_HP</a:t>
            </a:r>
            <a:r>
              <a:rPr lang="en-US" sz="1450" dirty="0"/>
              <a:t>) showed the lowest pressure increment for all scenarios studied.</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46</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2389" y="1814750"/>
            <a:ext cx="2871878" cy="182981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460" y="1801873"/>
            <a:ext cx="513207" cy="207232"/>
          </a:xfrm>
          <a:prstGeom prst="rect">
            <a:avLst/>
          </a:prstGeom>
        </p:spPr>
      </p:pic>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652" y="0"/>
            <a:ext cx="5455508" cy="784654"/>
          </a:xfrm>
          <a:solidFill>
            <a:schemeClr val="accent2"/>
          </a:solidFill>
        </p:spPr>
        <p:txBody>
          <a:bodyPr/>
          <a:lstStyle/>
          <a:p>
            <a:r>
              <a:rPr lang="en-IN" sz="2800" dirty="0">
                <a:solidFill>
                  <a:schemeClr val="tx1"/>
                </a:solidFill>
                <a:latin typeface="Montserrat" panose="00000500000000000000" charset="0"/>
              </a:rPr>
              <a:t>Conclusions of Case Study</a:t>
            </a:r>
            <a:r>
              <a:rPr lang="en-IN" sz="2400" dirty="0">
                <a:solidFill>
                  <a:schemeClr val="tx1"/>
                </a:solidFill>
                <a:latin typeface="Montserrat" panose="00000500000000000000" charset="0"/>
              </a:rPr>
              <a:t>:</a:t>
            </a:r>
          </a:p>
        </p:txBody>
      </p:sp>
      <p:sp>
        <p:nvSpPr>
          <p:cNvPr id="3" name="Text Placeholder 2"/>
          <p:cNvSpPr>
            <a:spLocks noGrp="1"/>
          </p:cNvSpPr>
          <p:nvPr>
            <p:ph type="body" idx="4294967295"/>
          </p:nvPr>
        </p:nvSpPr>
        <p:spPr>
          <a:xfrm>
            <a:off x="0" y="784225"/>
            <a:ext cx="8274050" cy="3249613"/>
          </a:xfrm>
          <a:solidFill>
            <a:schemeClr val="accent2"/>
          </a:solidFill>
        </p:spPr>
        <p:txBody>
          <a:bodyPr/>
          <a:lstStyle/>
          <a:p>
            <a:pPr>
              <a:buClr>
                <a:schemeClr val="accent1"/>
              </a:buClr>
              <a:buSzPct val="173000"/>
              <a:buFont typeface="Wingdings" panose="05000000000000000000" pitchFamily="2" charset="2"/>
              <a:buChar char="v"/>
            </a:pPr>
            <a:r>
              <a:rPr lang="en-US" sz="1400" dirty="0">
                <a:solidFill>
                  <a:schemeClr val="tx1"/>
                </a:solidFill>
                <a:effectLst/>
                <a:latin typeface="Montserrat" panose="00000500000000000000" charset="0"/>
              </a:rPr>
              <a:t>The geostatistical tool of co-simulation is a reliable and efficient tool for modeling and distributing reservoir petrophysical properties in a model. </a:t>
            </a:r>
            <a:endParaRPr lang="en-US" sz="1400" dirty="0">
              <a:solidFill>
                <a:schemeClr val="tx1"/>
              </a:solidFill>
              <a:latin typeface="Montserrat" panose="00000500000000000000" charset="0"/>
            </a:endParaRPr>
          </a:p>
          <a:p>
            <a:pPr>
              <a:buClr>
                <a:schemeClr val="accent1"/>
              </a:buClr>
              <a:buFont typeface="Wingdings" panose="05000000000000000000" pitchFamily="2" charset="2"/>
              <a:buChar char="v"/>
            </a:pPr>
            <a:r>
              <a:rPr lang="en-US" sz="1400" dirty="0">
                <a:solidFill>
                  <a:schemeClr val="tx1"/>
                </a:solidFill>
                <a:effectLst/>
                <a:latin typeface="Montserrat" panose="00000500000000000000" charset="0"/>
              </a:rPr>
              <a:t>Building of multiple equiprobable realizations of reservoir properties and ranking them are an efficient approach to reservoir characterization. This approach reduces uncertainties associated with reservoir properties estimation. </a:t>
            </a:r>
            <a:endParaRPr lang="en-US" sz="1400" dirty="0">
              <a:solidFill>
                <a:schemeClr val="tx1"/>
              </a:solidFill>
              <a:latin typeface="Montserrat" panose="00000500000000000000" charset="0"/>
            </a:endParaRPr>
          </a:p>
          <a:p>
            <a:pPr>
              <a:buClr>
                <a:schemeClr val="accent1"/>
              </a:buClr>
              <a:buFont typeface="Wingdings" panose="05000000000000000000" pitchFamily="2" charset="2"/>
              <a:buChar char="v"/>
            </a:pPr>
            <a:r>
              <a:rPr lang="en-US" sz="1400" dirty="0">
                <a:solidFill>
                  <a:schemeClr val="tx1"/>
                </a:solidFill>
                <a:effectLst/>
                <a:latin typeface="Montserrat" panose="00000500000000000000" charset="0"/>
              </a:rPr>
              <a:t>The combination of generating numerous equiprobable distributions of reservoir property and using numerical simulation to evaluate fluids distribution is an extremely useful approach for reservoir performance analysis. </a:t>
            </a:r>
            <a:endParaRPr lang="en-US" sz="1400" dirty="0">
              <a:solidFill>
                <a:schemeClr val="tx1"/>
              </a:solidFill>
              <a:latin typeface="Montserrat" panose="00000500000000000000" charset="0"/>
            </a:endParaRPr>
          </a:p>
          <a:p>
            <a:pPr>
              <a:buClr>
                <a:schemeClr val="accent1"/>
              </a:buClr>
              <a:buFont typeface="Wingdings" panose="05000000000000000000" pitchFamily="2" charset="2"/>
              <a:buChar char="v"/>
            </a:pPr>
            <a:r>
              <a:rPr lang="en-US" sz="1400" dirty="0">
                <a:solidFill>
                  <a:schemeClr val="tx1"/>
                </a:solidFill>
                <a:effectLst/>
                <a:latin typeface="Montserrat" panose="00000500000000000000" charset="0"/>
              </a:rPr>
              <a:t>Water flood was optimized using an approach that considered the zones of injection and production, the pattern of water flood and the number and type of producers/injectors.</a:t>
            </a:r>
            <a:endParaRPr lang="en-IN" sz="1400" dirty="0">
              <a:solidFill>
                <a:schemeClr val="tx1"/>
              </a:solidFill>
              <a:latin typeface="Montserrat" panose="00000500000000000000" charset="0"/>
            </a:endParaRPr>
          </a:p>
        </p:txBody>
      </p:sp>
      <p:sp>
        <p:nvSpPr>
          <p:cNvPr id="4" name="Slide Number Placeholder 3"/>
          <p:cNvSpPr>
            <a:spLocks noGrp="1"/>
          </p:cNvSpPr>
          <p:nvPr>
            <p:ph type="sldNum" idx="4294967295"/>
          </p:nvPr>
        </p:nvSpPr>
        <p:spPr>
          <a:xfrm>
            <a:off x="8594725" y="4757738"/>
            <a:ext cx="549275" cy="309562"/>
          </a:xfrm>
        </p:spPr>
        <p:txBody>
          <a:bodyPr/>
          <a:lstStyle/>
          <a:p>
            <a:pPr marL="0" lvl="0" indent="0" algn="r" rtl="0">
              <a:spcBef>
                <a:spcPts val="0"/>
              </a:spcBef>
              <a:spcAft>
                <a:spcPts val="0"/>
              </a:spcAft>
              <a:buNone/>
            </a:pPr>
            <a:fld id="{00000000-1234-1234-1234-123412341234}" type="slidenum">
              <a:rPr lang="en-GB" smtClean="0"/>
              <a:t>47</a:t>
            </a:fld>
            <a:endParaRPr lang="en-GB"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4"/>
          <p:cNvSpPr txBox="1">
            <a:spLocks noGrp="1"/>
          </p:cNvSpPr>
          <p:nvPr>
            <p:ph type="ctrTitle"/>
          </p:nvPr>
        </p:nvSpPr>
        <p:spPr>
          <a:xfrm>
            <a:off x="589547" y="3179677"/>
            <a:ext cx="4505400" cy="1432800"/>
          </a:xfrm>
          <a:prstGeom prst="rect">
            <a:avLst/>
          </a:prstGeom>
        </p:spPr>
        <p:txBody>
          <a:bodyPr spcFirstLastPara="1" wrap="square" lIns="91425" tIns="91425" rIns="91425" bIns="91425" anchor="b" anchorCtr="0">
            <a:noAutofit/>
          </a:bodyPr>
          <a:lstStyle/>
          <a:p>
            <a:pPr lvl="0"/>
            <a:endParaRPr sz="9600" dirty="0">
              <a:solidFill>
                <a:schemeClr val="accent2"/>
              </a:solidFill>
            </a:endParaRPr>
          </a:p>
          <a:p>
            <a:pPr lvl="0"/>
            <a:r>
              <a:rPr lang="en-IN" sz="4400" dirty="0">
                <a:solidFill>
                  <a:srgbClr val="FFFF00"/>
                </a:solidFill>
              </a:rPr>
              <a:t>Mitigation of Wax deposition in wells</a:t>
            </a:r>
            <a:endParaRPr sz="4400" dirty="0">
              <a:solidFill>
                <a:srgbClr val="FFFF00"/>
              </a:solidFill>
            </a:endParaRPr>
          </a:p>
        </p:txBody>
      </p:sp>
      <p:sp>
        <p:nvSpPr>
          <p:cNvPr id="88" name="Google Shape;88;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48</a:t>
            </a:fld>
            <a:endParaRPr dirty="0"/>
          </a:p>
        </p:txBody>
      </p:sp>
      <p:sp>
        <p:nvSpPr>
          <p:cNvPr id="6" name="Google Shape;743;p46"/>
          <p:cNvSpPr/>
          <p:nvPr/>
        </p:nvSpPr>
        <p:spPr>
          <a:xfrm>
            <a:off x="3595002" y="507303"/>
            <a:ext cx="1300131" cy="1266495"/>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670574" y="281882"/>
            <a:ext cx="7761600" cy="619511"/>
          </a:xfrm>
          <a:prstGeom prst="rect">
            <a:avLst/>
          </a:prstGeom>
        </p:spPr>
        <p:txBody>
          <a:bodyPr spcFirstLastPara="1" wrap="square" lIns="91425" tIns="91425" rIns="91425" bIns="91425" anchor="b" anchorCtr="0">
            <a:noAutofit/>
          </a:bodyPr>
          <a:lstStyle/>
          <a:p>
            <a:pPr lvl="0"/>
            <a:r>
              <a:rPr lang="en-IN" dirty="0"/>
              <a:t>Wax deposition: </a:t>
            </a:r>
            <a:endParaRPr dirty="0"/>
          </a:p>
        </p:txBody>
      </p:sp>
      <p:sp>
        <p:nvSpPr>
          <p:cNvPr id="100" name="Google Shape;100;p16"/>
          <p:cNvSpPr txBox="1">
            <a:spLocks noGrp="1"/>
          </p:cNvSpPr>
          <p:nvPr>
            <p:ph type="body" idx="1"/>
          </p:nvPr>
        </p:nvSpPr>
        <p:spPr>
          <a:xfrm>
            <a:off x="605017" y="1457540"/>
            <a:ext cx="8538983" cy="3609893"/>
          </a:xfrm>
          <a:prstGeom prst="rect">
            <a:avLst/>
          </a:prstGeom>
        </p:spPr>
        <p:txBody>
          <a:bodyPr spcFirstLastPara="1" wrap="square" lIns="91425" tIns="91425" rIns="91425" bIns="91425" anchor="t" anchorCtr="0">
            <a:noAutofit/>
          </a:bodyPr>
          <a:lstStyle/>
          <a:p>
            <a:pPr>
              <a:spcBef>
                <a:spcPts val="0"/>
              </a:spcBef>
              <a:buFont typeface="Wingdings" panose="05000000000000000000" pitchFamily="2" charset="2"/>
              <a:buChar char="v"/>
            </a:pPr>
            <a:r>
              <a:rPr lang="en-US" sz="1800" dirty="0"/>
              <a:t>Wax deposition is one of the most challenging flow assurance issues in oil production processes.</a:t>
            </a:r>
          </a:p>
          <a:p>
            <a:pPr>
              <a:spcBef>
                <a:spcPts val="0"/>
              </a:spcBef>
              <a:buFont typeface="Wingdings" panose="05000000000000000000" pitchFamily="2" charset="2"/>
              <a:buChar char="v"/>
            </a:pPr>
            <a:r>
              <a:rPr lang="en-IN" sz="1800" dirty="0"/>
              <a:t>Waxes are classified as microcrystalline and macrocrystalline waxes.</a:t>
            </a:r>
          </a:p>
          <a:p>
            <a:pPr>
              <a:spcBef>
                <a:spcPts val="0"/>
              </a:spcBef>
              <a:buFont typeface="Wingdings" panose="05000000000000000000" pitchFamily="2" charset="2"/>
              <a:buChar char="v"/>
            </a:pPr>
            <a:r>
              <a:rPr lang="en-IN" sz="1800" dirty="0"/>
              <a:t>Macrocrystalline or n-paraffin waxes are the principal constituents, which have elongated structures such as rods, plates, and needles These typically consist of 20 or more carbon atoms.</a:t>
            </a:r>
          </a:p>
          <a:p>
            <a:pPr>
              <a:spcBef>
                <a:spcPts val="0"/>
              </a:spcBef>
              <a:buFont typeface="Wingdings" panose="05000000000000000000" pitchFamily="2" charset="2"/>
              <a:buChar char="v"/>
            </a:pPr>
            <a:r>
              <a:rPr lang="en-IN" sz="1800" dirty="0"/>
              <a:t>Microcrystalline waxes are composed of iso-paraffin or branched-chain paraffins and naphthenes. These have smaller rounded structures. </a:t>
            </a:r>
          </a:p>
          <a:p>
            <a:pPr>
              <a:spcBef>
                <a:spcPts val="0"/>
              </a:spcBef>
              <a:buFont typeface="Wingdings" panose="05000000000000000000" pitchFamily="2" charset="2"/>
              <a:buChar char="v"/>
            </a:pPr>
            <a:r>
              <a:rPr lang="en-IN" sz="1800" dirty="0"/>
              <a:t>Macrocrystalline waxes constitute approximately 80 to 90% of the total wax content</a:t>
            </a:r>
          </a:p>
          <a:p>
            <a:pPr>
              <a:spcBef>
                <a:spcPts val="0"/>
              </a:spcBef>
              <a:buFont typeface="Wingdings" panose="05000000000000000000" pitchFamily="2" charset="2"/>
              <a:buChar char="v"/>
            </a:pPr>
            <a:endParaRPr lang="en-IN" sz="1800" dirty="0"/>
          </a:p>
          <a:p>
            <a:pPr>
              <a:spcBef>
                <a:spcPts val="0"/>
              </a:spcBef>
              <a:buFont typeface="Wingdings" panose="05000000000000000000" pitchFamily="2" charset="2"/>
              <a:buChar char="v"/>
            </a:pPr>
            <a:endParaRPr lang="en-US" sz="1800" dirty="0"/>
          </a:p>
          <a:p>
            <a:pPr>
              <a:spcBef>
                <a:spcPts val="0"/>
              </a:spcBef>
              <a:buFont typeface="Wingdings" panose="05000000000000000000" pitchFamily="2" charset="2"/>
              <a:buChar char="v"/>
            </a:pPr>
            <a:endParaRPr lang="en-US" sz="1800" dirty="0"/>
          </a:p>
          <a:p>
            <a:pPr lvl="0" algn="l" rtl="0">
              <a:spcBef>
                <a:spcPts val="0"/>
              </a:spcBef>
              <a:spcAft>
                <a:spcPts val="0"/>
              </a:spcAft>
              <a:buSzPts val="2400"/>
              <a:buFont typeface="Wingdings" panose="05000000000000000000" pitchFamily="2" charset="2"/>
              <a:buChar char="v"/>
            </a:pPr>
            <a:endParaRPr sz="1800" dirty="0"/>
          </a:p>
          <a:p>
            <a:pPr marL="285750" lvl="0" indent="-285750" algn="l" rtl="0">
              <a:spcBef>
                <a:spcPts val="600"/>
              </a:spcBef>
              <a:spcAft>
                <a:spcPts val="0"/>
              </a:spcAft>
              <a:buFont typeface="Wingdings" panose="05000000000000000000" pitchFamily="2" charset="2"/>
              <a:buChar char="v"/>
            </a:pPr>
            <a:endParaRPr sz="1800" dirty="0"/>
          </a:p>
        </p:txBody>
      </p:sp>
      <p:sp>
        <p:nvSpPr>
          <p:cNvPr id="101" name="Google Shape;101;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49</a:t>
            </a:fld>
            <a:endParaRPr dirty="0"/>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5</a:t>
            </a:fld>
            <a:endParaRPr lang="en-GB" dirty="0"/>
          </a:p>
        </p:txBody>
      </p:sp>
      <p:sp>
        <p:nvSpPr>
          <p:cNvPr id="6" name="TextBox 5"/>
          <p:cNvSpPr txBox="1"/>
          <p:nvPr/>
        </p:nvSpPr>
        <p:spPr>
          <a:xfrm>
            <a:off x="234461" y="187570"/>
            <a:ext cx="8212016" cy="523220"/>
          </a:xfrm>
          <a:prstGeom prst="rect">
            <a:avLst/>
          </a:prstGeom>
          <a:noFill/>
        </p:spPr>
        <p:txBody>
          <a:bodyPr wrap="square" rtlCol="0">
            <a:spAutoFit/>
          </a:bodyPr>
          <a:lstStyle/>
          <a:p>
            <a:r>
              <a:rPr lang="en-US" sz="2800" b="1" dirty="0">
                <a:solidFill>
                  <a:schemeClr val="tx1"/>
                </a:solidFill>
                <a:latin typeface="Montserrat" panose="00000500000000000000" charset="0"/>
              </a:rPr>
              <a:t>Factors Affecting Water Flooding</a:t>
            </a:r>
          </a:p>
        </p:txBody>
      </p:sp>
      <p:sp>
        <p:nvSpPr>
          <p:cNvPr id="9" name="TextBox 8"/>
          <p:cNvSpPr txBox="1"/>
          <p:nvPr/>
        </p:nvSpPr>
        <p:spPr>
          <a:xfrm>
            <a:off x="351701" y="873371"/>
            <a:ext cx="8358554" cy="3539430"/>
          </a:xfrm>
          <a:prstGeom prst="rect">
            <a:avLst/>
          </a:prstGeom>
          <a:noFill/>
        </p:spPr>
        <p:txBody>
          <a:bodyPr wrap="square" rtlCol="0">
            <a:spAutoFit/>
          </a:bodyPr>
          <a:lstStyle/>
          <a:p>
            <a:pPr marL="285750" indent="-285750">
              <a:lnSpc>
                <a:spcPct val="200000"/>
              </a:lnSpc>
              <a:buClr>
                <a:schemeClr val="accent2"/>
              </a:buClr>
              <a:buFont typeface="Courier New" panose="02070309020205020404" pitchFamily="49" charset="0"/>
              <a:buChar char="o"/>
            </a:pPr>
            <a:r>
              <a:rPr lang="en-US" sz="1600" dirty="0">
                <a:solidFill>
                  <a:schemeClr val="tx1"/>
                </a:solidFill>
                <a:latin typeface="Montserrat" panose="00000500000000000000" charset="0"/>
              </a:rPr>
              <a:t>Reservoir geometry</a:t>
            </a:r>
          </a:p>
          <a:p>
            <a:pPr marL="285750" indent="-285750">
              <a:lnSpc>
                <a:spcPct val="200000"/>
              </a:lnSpc>
              <a:buClr>
                <a:schemeClr val="accent2"/>
              </a:buClr>
              <a:buFont typeface="Courier New" panose="02070309020205020404" pitchFamily="49" charset="0"/>
              <a:buChar char="o"/>
            </a:pPr>
            <a:r>
              <a:rPr lang="en-US" sz="1600" dirty="0">
                <a:solidFill>
                  <a:schemeClr val="tx1"/>
                </a:solidFill>
                <a:latin typeface="Montserrat" panose="00000500000000000000" charset="0"/>
              </a:rPr>
              <a:t>Fluid properties</a:t>
            </a:r>
          </a:p>
          <a:p>
            <a:pPr marL="285750" indent="-285750">
              <a:lnSpc>
                <a:spcPct val="200000"/>
              </a:lnSpc>
              <a:buClr>
                <a:schemeClr val="accent2"/>
              </a:buClr>
              <a:buFont typeface="Courier New" panose="02070309020205020404" pitchFamily="49" charset="0"/>
              <a:buChar char="o"/>
            </a:pPr>
            <a:r>
              <a:rPr lang="en-US" sz="1600" dirty="0">
                <a:solidFill>
                  <a:schemeClr val="tx1"/>
                </a:solidFill>
                <a:latin typeface="Montserrat" panose="00000500000000000000" charset="0"/>
              </a:rPr>
              <a:t>Reservoir depth</a:t>
            </a:r>
          </a:p>
          <a:p>
            <a:pPr marL="285750" indent="-285750">
              <a:lnSpc>
                <a:spcPct val="200000"/>
              </a:lnSpc>
              <a:buClr>
                <a:schemeClr val="accent2"/>
              </a:buClr>
              <a:buFont typeface="Courier New" panose="02070309020205020404" pitchFamily="49" charset="0"/>
              <a:buChar char="o"/>
            </a:pPr>
            <a:r>
              <a:rPr lang="en-US" sz="1600" dirty="0">
                <a:solidFill>
                  <a:schemeClr val="tx1"/>
                </a:solidFill>
                <a:latin typeface="Montserrat" panose="00000500000000000000" charset="0"/>
              </a:rPr>
              <a:t>Petro-physical parameters</a:t>
            </a:r>
          </a:p>
          <a:p>
            <a:pPr marL="285750" indent="-285750">
              <a:lnSpc>
                <a:spcPct val="200000"/>
              </a:lnSpc>
              <a:buClr>
                <a:schemeClr val="accent2"/>
              </a:buClr>
              <a:buFont typeface="Courier New" panose="02070309020205020404" pitchFamily="49" charset="0"/>
              <a:buChar char="o"/>
            </a:pPr>
            <a:r>
              <a:rPr lang="en-US" sz="1600" dirty="0">
                <a:solidFill>
                  <a:schemeClr val="tx1"/>
                </a:solidFill>
                <a:latin typeface="Montserrat" panose="00000500000000000000" charset="0"/>
              </a:rPr>
              <a:t>Fluid saturations</a:t>
            </a:r>
          </a:p>
          <a:p>
            <a:pPr marL="285750" indent="-285750">
              <a:lnSpc>
                <a:spcPct val="200000"/>
              </a:lnSpc>
              <a:buClr>
                <a:schemeClr val="accent2"/>
              </a:buClr>
              <a:buFont typeface="Courier New" panose="02070309020205020404" pitchFamily="49" charset="0"/>
              <a:buChar char="o"/>
            </a:pPr>
            <a:r>
              <a:rPr lang="en-US" sz="1600" dirty="0">
                <a:solidFill>
                  <a:schemeClr val="tx1"/>
                </a:solidFill>
                <a:latin typeface="Montserrat" panose="00000500000000000000" charset="0"/>
              </a:rPr>
              <a:t>Reservoir uniformity and pay continuity</a:t>
            </a:r>
          </a:p>
          <a:p>
            <a:pPr marL="285750" indent="-285750">
              <a:lnSpc>
                <a:spcPct val="200000"/>
              </a:lnSpc>
              <a:buClr>
                <a:schemeClr val="accent2"/>
              </a:buClr>
              <a:buFont typeface="Courier New" panose="02070309020205020404" pitchFamily="49" charset="0"/>
              <a:buChar char="o"/>
            </a:pPr>
            <a:r>
              <a:rPr lang="en-US" sz="1600" dirty="0">
                <a:solidFill>
                  <a:schemeClr val="tx1"/>
                </a:solidFill>
                <a:latin typeface="Montserrat" panose="00000500000000000000" charset="0"/>
              </a:rPr>
              <a:t>Primary reservoir driving mechanisms</a:t>
            </a:r>
          </a:p>
        </p:txBody>
      </p:sp>
      <p:sp>
        <p:nvSpPr>
          <p:cNvPr id="10" name="Rectangle 9"/>
          <p:cNvSpPr/>
          <p:nvPr/>
        </p:nvSpPr>
        <p:spPr>
          <a:xfrm>
            <a:off x="345831" y="817684"/>
            <a:ext cx="1482969" cy="1087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663699" y="268131"/>
            <a:ext cx="7761600" cy="619511"/>
          </a:xfrm>
          <a:prstGeom prst="rect">
            <a:avLst/>
          </a:prstGeom>
        </p:spPr>
        <p:txBody>
          <a:bodyPr spcFirstLastPara="1" wrap="square" lIns="91425" tIns="91425" rIns="91425" bIns="91425" anchor="b" anchorCtr="0">
            <a:noAutofit/>
          </a:bodyPr>
          <a:lstStyle/>
          <a:p>
            <a:pPr lvl="0"/>
            <a:r>
              <a:rPr lang="en-IN" dirty="0"/>
              <a:t>Causes and Effects: </a:t>
            </a:r>
            <a:endParaRPr dirty="0"/>
          </a:p>
        </p:txBody>
      </p:sp>
      <p:sp>
        <p:nvSpPr>
          <p:cNvPr id="100" name="Google Shape;100;p16"/>
          <p:cNvSpPr txBox="1">
            <a:spLocks noGrp="1"/>
          </p:cNvSpPr>
          <p:nvPr>
            <p:ph type="body" idx="1"/>
          </p:nvPr>
        </p:nvSpPr>
        <p:spPr>
          <a:xfrm>
            <a:off x="605017" y="1381913"/>
            <a:ext cx="8538983" cy="3609893"/>
          </a:xfrm>
          <a:prstGeom prst="rect">
            <a:avLst/>
          </a:prstGeom>
        </p:spPr>
        <p:txBody>
          <a:bodyPr spcFirstLastPara="1" wrap="square" lIns="91425" tIns="91425" rIns="91425" bIns="91425" anchor="t" anchorCtr="0">
            <a:noAutofit/>
          </a:bodyPr>
          <a:lstStyle/>
          <a:p>
            <a:pPr marL="76200" indent="0">
              <a:spcBef>
                <a:spcPts val="0"/>
              </a:spcBef>
              <a:buNone/>
            </a:pPr>
            <a:r>
              <a:rPr lang="en-US" sz="1800" b="1" dirty="0"/>
              <a:t>CAUSES:</a:t>
            </a:r>
          </a:p>
          <a:p>
            <a:pPr>
              <a:spcBef>
                <a:spcPts val="0"/>
              </a:spcBef>
              <a:buFont typeface="Wingdings" panose="05000000000000000000" pitchFamily="2" charset="2"/>
              <a:buChar char="v"/>
            </a:pPr>
            <a:r>
              <a:rPr lang="en-US" sz="1800" dirty="0"/>
              <a:t>The wax deposition in the areas adjoining the bore, the bore face, the tubing string and the pump is the result of the cooling effect, which occurs when the oil flows from the high-pressure reservoir into the wellbore to the surface.</a:t>
            </a:r>
          </a:p>
          <a:p>
            <a:pPr>
              <a:spcBef>
                <a:spcPts val="0"/>
              </a:spcBef>
              <a:buFont typeface="Wingdings" panose="05000000000000000000" pitchFamily="2" charset="2"/>
              <a:buChar char="v"/>
            </a:pPr>
            <a:endParaRPr lang="en-US" sz="1800" dirty="0"/>
          </a:p>
          <a:p>
            <a:pPr marL="76200" indent="0">
              <a:spcBef>
                <a:spcPts val="0"/>
              </a:spcBef>
              <a:buNone/>
            </a:pPr>
            <a:r>
              <a:rPr lang="en-IN" sz="1800" b="1" dirty="0"/>
              <a:t>EFFECTS:</a:t>
            </a:r>
          </a:p>
          <a:p>
            <a:pPr>
              <a:buFont typeface="Wingdings" panose="05000000000000000000" pitchFamily="2" charset="2"/>
              <a:buChar char="v"/>
            </a:pPr>
            <a:r>
              <a:rPr lang="en-US" sz="1800" dirty="0"/>
              <a:t>The wax deposition also leads to formation damage near the wellbore, reduction in permeability, changes in the reservoir fluid composition and fluid rheology due to phase separation as wax solid precipitates.</a:t>
            </a:r>
          </a:p>
          <a:p>
            <a:pPr>
              <a:buFont typeface="Wingdings" panose="05000000000000000000" pitchFamily="2" charset="2"/>
              <a:buChar char="v"/>
            </a:pPr>
            <a:r>
              <a:rPr lang="en-US" sz="1800" dirty="0"/>
              <a:t>Subsea pipelines are especially vulnerable.</a:t>
            </a:r>
            <a:r>
              <a:rPr lang="en-GB" sz="1800" dirty="0">
                <a:solidFill>
                  <a:srgbClr val="FFFFFF"/>
                </a:solidFill>
              </a:rPr>
              <a:t> </a:t>
            </a:r>
            <a:endParaRPr lang="en-US" sz="1800" dirty="0"/>
          </a:p>
          <a:p>
            <a:pPr>
              <a:spcBef>
                <a:spcPts val="0"/>
              </a:spcBef>
              <a:buFont typeface="Wingdings" panose="05000000000000000000" pitchFamily="2" charset="2"/>
              <a:buChar char="v"/>
            </a:pPr>
            <a:endParaRPr lang="en-IN" sz="1800" dirty="0"/>
          </a:p>
          <a:p>
            <a:pPr>
              <a:spcBef>
                <a:spcPts val="0"/>
              </a:spcBef>
              <a:buFont typeface="Wingdings" panose="05000000000000000000" pitchFamily="2" charset="2"/>
              <a:buChar char="v"/>
            </a:pPr>
            <a:endParaRPr lang="en-IN" sz="1800" dirty="0"/>
          </a:p>
          <a:p>
            <a:pPr>
              <a:spcBef>
                <a:spcPts val="0"/>
              </a:spcBef>
              <a:buFont typeface="Wingdings" panose="05000000000000000000" pitchFamily="2" charset="2"/>
              <a:buChar char="v"/>
            </a:pPr>
            <a:endParaRPr lang="en-IN" sz="1800" dirty="0"/>
          </a:p>
          <a:p>
            <a:pPr>
              <a:spcBef>
                <a:spcPts val="0"/>
              </a:spcBef>
              <a:buFont typeface="Wingdings" panose="05000000000000000000" pitchFamily="2" charset="2"/>
              <a:buChar char="v"/>
            </a:pPr>
            <a:endParaRPr lang="en-US" sz="1800" dirty="0"/>
          </a:p>
          <a:p>
            <a:pPr>
              <a:spcBef>
                <a:spcPts val="0"/>
              </a:spcBef>
              <a:buFont typeface="Wingdings" panose="05000000000000000000" pitchFamily="2" charset="2"/>
              <a:buChar char="v"/>
            </a:pPr>
            <a:endParaRPr lang="en-US" sz="1800" dirty="0"/>
          </a:p>
          <a:p>
            <a:pPr lvl="0" algn="l" rtl="0">
              <a:spcBef>
                <a:spcPts val="0"/>
              </a:spcBef>
              <a:spcAft>
                <a:spcPts val="0"/>
              </a:spcAft>
              <a:buSzPts val="2400"/>
              <a:buFont typeface="Wingdings" panose="05000000000000000000" pitchFamily="2" charset="2"/>
              <a:buChar char="v"/>
            </a:pPr>
            <a:endParaRPr sz="1800" dirty="0"/>
          </a:p>
          <a:p>
            <a:pPr marL="285750" lvl="0" indent="-285750" algn="l" rtl="0">
              <a:spcBef>
                <a:spcPts val="600"/>
              </a:spcBef>
              <a:spcAft>
                <a:spcPts val="0"/>
              </a:spcAft>
              <a:buFont typeface="Wingdings" panose="05000000000000000000" pitchFamily="2" charset="2"/>
              <a:buChar char="v"/>
            </a:pPr>
            <a:endParaRPr sz="1800" dirty="0"/>
          </a:p>
        </p:txBody>
      </p:sp>
      <p:sp>
        <p:nvSpPr>
          <p:cNvPr id="101" name="Google Shape;101;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50</a:t>
            </a:fld>
            <a:endParaRPr dirty="0"/>
          </a:p>
        </p:txBody>
      </p:sp>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8"/>
          <p:cNvSpPr txBox="1">
            <a:spLocks noGrp="1"/>
          </p:cNvSpPr>
          <p:nvPr>
            <p:ph type="title"/>
          </p:nvPr>
        </p:nvSpPr>
        <p:spPr>
          <a:xfrm>
            <a:off x="368242" y="3018145"/>
            <a:ext cx="4353667" cy="493500"/>
          </a:xfrm>
          <a:prstGeom prst="rect">
            <a:avLst/>
          </a:prstGeom>
        </p:spPr>
        <p:txBody>
          <a:bodyPr spcFirstLastPara="1" wrap="square" lIns="91425" tIns="91425" rIns="91425" bIns="91425" anchor="b" anchorCtr="0">
            <a:noAutofit/>
          </a:bodyPr>
          <a:lstStyle/>
          <a:p>
            <a:pPr lvl="0"/>
            <a:r>
              <a:rPr lang="en-US" sz="1800" dirty="0"/>
              <a:t>There are several established </a:t>
            </a:r>
            <a:br>
              <a:rPr lang="en-US" sz="1800" dirty="0"/>
            </a:br>
            <a:r>
              <a:rPr lang="en-US" sz="1800" dirty="0"/>
              <a:t>methods used for removal,</a:t>
            </a:r>
            <a:br>
              <a:rPr lang="en-US" sz="1800" dirty="0"/>
            </a:br>
            <a:r>
              <a:rPr lang="en-US" sz="1800" dirty="0"/>
              <a:t>some of them are listed in </a:t>
            </a:r>
            <a:br>
              <a:rPr lang="en-US" sz="1800" dirty="0"/>
            </a:br>
            <a:r>
              <a:rPr lang="en-US" sz="1800" dirty="0"/>
              <a:t>decreasing order of frequency</a:t>
            </a:r>
            <a:br>
              <a:rPr lang="en-US" sz="1800" dirty="0"/>
            </a:br>
            <a:r>
              <a:rPr lang="en-US" sz="1800" dirty="0"/>
              <a:t>of their application :</a:t>
            </a:r>
            <a:endParaRPr sz="1800" dirty="0"/>
          </a:p>
        </p:txBody>
      </p:sp>
      <p:grpSp>
        <p:nvGrpSpPr>
          <p:cNvPr id="8" name="Google Shape;1131;p47"/>
          <p:cNvGrpSpPr/>
          <p:nvPr/>
        </p:nvGrpSpPr>
        <p:grpSpPr>
          <a:xfrm>
            <a:off x="3850100" y="123754"/>
            <a:ext cx="5177017" cy="4964745"/>
            <a:chOff x="3778727" y="4460423"/>
            <a:chExt cx="720160" cy="647438"/>
          </a:xfrm>
        </p:grpSpPr>
        <p:sp>
          <p:nvSpPr>
            <p:cNvPr id="9" name="Google Shape;1132;p47"/>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 name="Google Shape;1133;p47"/>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Google Shape;1134;p47"/>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 name="Google Shape;1135;p47"/>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 name="Google Shape;1136;p47"/>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 name="Google Shape;1137;p47"/>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 name="Google Shape;1138;p47"/>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 name="Rectangle 3"/>
          <p:cNvSpPr/>
          <p:nvPr/>
        </p:nvSpPr>
        <p:spPr>
          <a:xfrm>
            <a:off x="4919499" y="862691"/>
            <a:ext cx="3295662" cy="461665"/>
          </a:xfrm>
          <a:prstGeom prst="rect">
            <a:avLst/>
          </a:prstGeom>
        </p:spPr>
        <p:txBody>
          <a:bodyPr wrap="square">
            <a:spAutoFit/>
          </a:bodyPr>
          <a:lstStyle/>
          <a:p>
            <a:r>
              <a:rPr lang="en-IN" sz="2400" b="1" dirty="0"/>
              <a:t>Mechanical Removal</a:t>
            </a:r>
          </a:p>
        </p:txBody>
      </p:sp>
      <p:sp>
        <p:nvSpPr>
          <p:cNvPr id="5" name="Rectangle 4"/>
          <p:cNvSpPr/>
          <p:nvPr/>
        </p:nvSpPr>
        <p:spPr>
          <a:xfrm>
            <a:off x="4678600" y="1587516"/>
            <a:ext cx="3777459" cy="400110"/>
          </a:xfrm>
          <a:prstGeom prst="rect">
            <a:avLst/>
          </a:prstGeom>
        </p:spPr>
        <p:txBody>
          <a:bodyPr wrap="square">
            <a:spAutoFit/>
          </a:bodyPr>
          <a:lstStyle/>
          <a:p>
            <a:r>
              <a:rPr lang="en-IN" sz="2000" b="1" dirty="0"/>
              <a:t>Chemicals as Wax Inhibitors</a:t>
            </a:r>
          </a:p>
        </p:txBody>
      </p:sp>
      <p:sp>
        <p:nvSpPr>
          <p:cNvPr id="6" name="Rectangle 5"/>
          <p:cNvSpPr/>
          <p:nvPr/>
        </p:nvSpPr>
        <p:spPr>
          <a:xfrm>
            <a:off x="4934229" y="2321295"/>
            <a:ext cx="3073277" cy="400110"/>
          </a:xfrm>
          <a:prstGeom prst="rect">
            <a:avLst/>
          </a:prstGeom>
        </p:spPr>
        <p:txBody>
          <a:bodyPr wrap="none">
            <a:spAutoFit/>
          </a:bodyPr>
          <a:lstStyle/>
          <a:p>
            <a:r>
              <a:rPr lang="en-IN" sz="2000" b="1" dirty="0">
                <a:solidFill>
                  <a:schemeClr val="bg1"/>
                </a:solidFill>
              </a:rPr>
              <a:t>Hot Oiling/Hot Watering</a:t>
            </a:r>
          </a:p>
        </p:txBody>
      </p:sp>
      <p:sp>
        <p:nvSpPr>
          <p:cNvPr id="7" name="Rectangle 6"/>
          <p:cNvSpPr/>
          <p:nvPr/>
        </p:nvSpPr>
        <p:spPr>
          <a:xfrm>
            <a:off x="5472837" y="3765632"/>
            <a:ext cx="1996059" cy="400110"/>
          </a:xfrm>
          <a:prstGeom prst="rect">
            <a:avLst/>
          </a:prstGeom>
        </p:spPr>
        <p:txBody>
          <a:bodyPr wrap="none">
            <a:spAutoFit/>
          </a:bodyPr>
          <a:lstStyle/>
          <a:p>
            <a:r>
              <a:rPr lang="en-IN" sz="2000" b="1" dirty="0"/>
              <a:t>Choke Cooling</a:t>
            </a:r>
          </a:p>
        </p:txBody>
      </p:sp>
      <p:sp>
        <p:nvSpPr>
          <p:cNvPr id="16" name="Rectangle 15"/>
          <p:cNvSpPr/>
          <p:nvPr/>
        </p:nvSpPr>
        <p:spPr>
          <a:xfrm>
            <a:off x="5161855" y="3039999"/>
            <a:ext cx="2618024" cy="400110"/>
          </a:xfrm>
          <a:prstGeom prst="rect">
            <a:avLst/>
          </a:prstGeom>
        </p:spPr>
        <p:txBody>
          <a:bodyPr wrap="none">
            <a:spAutoFit/>
          </a:bodyPr>
          <a:lstStyle/>
          <a:p>
            <a:r>
              <a:rPr lang="en-IN" sz="2000" b="1" dirty="0"/>
              <a:t>Microbial Treatment</a:t>
            </a:r>
          </a:p>
        </p:txBody>
      </p:sp>
      <p:sp>
        <p:nvSpPr>
          <p:cNvPr id="17" name="Rectangle 16"/>
          <p:cNvSpPr/>
          <p:nvPr/>
        </p:nvSpPr>
        <p:spPr>
          <a:xfrm>
            <a:off x="5766186" y="4473842"/>
            <a:ext cx="1409360" cy="400110"/>
          </a:xfrm>
          <a:prstGeom prst="rect">
            <a:avLst/>
          </a:prstGeom>
        </p:spPr>
        <p:txBody>
          <a:bodyPr wrap="none">
            <a:spAutoFit/>
          </a:bodyPr>
          <a:lstStyle/>
          <a:p>
            <a:r>
              <a:rPr lang="en-IN" sz="2000" b="1" dirty="0"/>
              <a:t>Cold Flow</a:t>
            </a:r>
          </a:p>
        </p:txBody>
      </p:sp>
      <p:sp>
        <p:nvSpPr>
          <p:cNvPr id="22" name="Google Shape;106;p17"/>
          <p:cNvSpPr txBox="1"/>
          <p:nvPr/>
        </p:nvSpPr>
        <p:spPr>
          <a:xfrm>
            <a:off x="124503" y="337585"/>
            <a:ext cx="2927959" cy="5978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panose="00000500000000000000"/>
              <a:buNone/>
              <a:defRPr sz="30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1pPr>
            <a:lvl2pPr marR="0" lvl="1" algn="l" rtl="0">
              <a:lnSpc>
                <a:spcPct val="100000"/>
              </a:lnSpc>
              <a:spcBef>
                <a:spcPts val="0"/>
              </a:spcBef>
              <a:spcAft>
                <a:spcPts val="0"/>
              </a:spcAft>
              <a:buClr>
                <a:schemeClr val="dk1"/>
              </a:buClr>
              <a:buSzPts val="3000"/>
              <a:buFont typeface="Montserrat" panose="00000500000000000000"/>
              <a:buNone/>
              <a:defRPr sz="30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100000"/>
              </a:lnSpc>
              <a:spcBef>
                <a:spcPts val="0"/>
              </a:spcBef>
              <a:spcAft>
                <a:spcPts val="0"/>
              </a:spcAft>
              <a:buClr>
                <a:schemeClr val="dk1"/>
              </a:buClr>
              <a:buSzPts val="3000"/>
              <a:buFont typeface="Montserrat" panose="00000500000000000000"/>
              <a:buNone/>
              <a:defRPr sz="30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100000"/>
              </a:lnSpc>
              <a:spcBef>
                <a:spcPts val="0"/>
              </a:spcBef>
              <a:spcAft>
                <a:spcPts val="0"/>
              </a:spcAft>
              <a:buClr>
                <a:schemeClr val="dk1"/>
              </a:buClr>
              <a:buSzPts val="3000"/>
              <a:buFont typeface="Montserrat" panose="00000500000000000000"/>
              <a:buNone/>
              <a:defRPr sz="30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100000"/>
              </a:lnSpc>
              <a:spcBef>
                <a:spcPts val="0"/>
              </a:spcBef>
              <a:spcAft>
                <a:spcPts val="0"/>
              </a:spcAft>
              <a:buClr>
                <a:schemeClr val="dk1"/>
              </a:buClr>
              <a:buSzPts val="3000"/>
              <a:buFont typeface="Montserrat" panose="00000500000000000000"/>
              <a:buNone/>
              <a:defRPr sz="30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100000"/>
              </a:lnSpc>
              <a:spcBef>
                <a:spcPts val="0"/>
              </a:spcBef>
              <a:spcAft>
                <a:spcPts val="0"/>
              </a:spcAft>
              <a:buClr>
                <a:schemeClr val="dk1"/>
              </a:buClr>
              <a:buSzPts val="3000"/>
              <a:buFont typeface="Montserrat" panose="00000500000000000000"/>
              <a:buNone/>
              <a:defRPr sz="30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100000"/>
              </a:lnSpc>
              <a:spcBef>
                <a:spcPts val="0"/>
              </a:spcBef>
              <a:spcAft>
                <a:spcPts val="0"/>
              </a:spcAft>
              <a:buClr>
                <a:schemeClr val="dk1"/>
              </a:buClr>
              <a:buSzPts val="3000"/>
              <a:buFont typeface="Montserrat" panose="00000500000000000000"/>
              <a:buNone/>
              <a:defRPr sz="30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100000"/>
              </a:lnSpc>
              <a:spcBef>
                <a:spcPts val="0"/>
              </a:spcBef>
              <a:spcAft>
                <a:spcPts val="0"/>
              </a:spcAft>
              <a:buClr>
                <a:schemeClr val="dk1"/>
              </a:buClr>
              <a:buSzPts val="3000"/>
              <a:buFont typeface="Montserrat" panose="00000500000000000000"/>
              <a:buNone/>
              <a:defRPr sz="30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100000"/>
              </a:lnSpc>
              <a:spcBef>
                <a:spcPts val="0"/>
              </a:spcBef>
              <a:spcAft>
                <a:spcPts val="0"/>
              </a:spcAft>
              <a:buClr>
                <a:schemeClr val="dk1"/>
              </a:buClr>
              <a:buSzPts val="3000"/>
              <a:buFont typeface="Montserrat" panose="00000500000000000000"/>
              <a:buNone/>
              <a:defRPr sz="3000"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9pPr>
          </a:lstStyle>
          <a:p>
            <a:pPr algn="ctr"/>
            <a:r>
              <a:rPr lang="en-IN" sz="3200" dirty="0">
                <a:solidFill>
                  <a:schemeClr val="tx1">
                    <a:lumMod val="75000"/>
                  </a:schemeClr>
                </a:solidFill>
              </a:rPr>
              <a:t>Mitigation</a:t>
            </a:r>
            <a:r>
              <a:rPr lang="en-IN" sz="3200" dirty="0">
                <a:solidFill>
                  <a:srgbClr val="7030A0"/>
                </a:solidFill>
              </a:rPr>
              <a:t> </a:t>
            </a:r>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505570" y="463121"/>
            <a:ext cx="7761600" cy="493500"/>
          </a:xfrm>
          <a:prstGeom prst="rect">
            <a:avLst/>
          </a:prstGeom>
        </p:spPr>
        <p:txBody>
          <a:bodyPr spcFirstLastPara="1" wrap="square" lIns="91425" tIns="91425" rIns="91425" bIns="91425" anchor="b" anchorCtr="0">
            <a:noAutofit/>
          </a:bodyPr>
          <a:lstStyle/>
          <a:p>
            <a:pPr lvl="0"/>
            <a:r>
              <a:rPr lang="en-IN" dirty="0"/>
              <a:t>Mechanical Removal</a:t>
            </a:r>
            <a:endParaRPr dirty="0"/>
          </a:p>
        </p:txBody>
      </p:sp>
      <p:sp>
        <p:nvSpPr>
          <p:cNvPr id="2" name="TextBox 1"/>
          <p:cNvSpPr txBox="1"/>
          <p:nvPr/>
        </p:nvSpPr>
        <p:spPr>
          <a:xfrm>
            <a:off x="505570" y="1487780"/>
            <a:ext cx="7232698" cy="2585323"/>
          </a:xfrm>
          <a:prstGeom prst="rect">
            <a:avLst/>
          </a:prstGeom>
          <a:noFill/>
        </p:spPr>
        <p:txBody>
          <a:bodyPr wrap="square" rtlCol="0">
            <a:spAutoFit/>
          </a:bodyPr>
          <a:lstStyle/>
          <a:p>
            <a:pPr marL="285750" indent="-285750">
              <a:buClr>
                <a:schemeClr val="accent2"/>
              </a:buClr>
              <a:buFont typeface="Wingdings" panose="05000000000000000000" pitchFamily="2" charset="2"/>
              <a:buChar char="v"/>
            </a:pPr>
            <a:endParaRPr lang="en-US" sz="1800" dirty="0">
              <a:latin typeface="Montserrat" panose="00000500000000000000" charset="0"/>
            </a:endParaRPr>
          </a:p>
          <a:p>
            <a:pPr marL="285750" indent="-285750">
              <a:buClr>
                <a:schemeClr val="accent2"/>
              </a:buClr>
              <a:buFont typeface="Wingdings" panose="05000000000000000000" pitchFamily="2" charset="2"/>
              <a:buChar char="v"/>
            </a:pPr>
            <a:r>
              <a:rPr lang="en-US" sz="1800" dirty="0">
                <a:solidFill>
                  <a:schemeClr val="tx1"/>
                </a:solidFill>
                <a:latin typeface="Montserrat" panose="00000500000000000000" charset="0"/>
              </a:rPr>
              <a:t>The efficiency in gas lift wells may be enhanced by using free pistons to remove paraffin from such wells.</a:t>
            </a:r>
          </a:p>
          <a:p>
            <a:pPr marL="285750" indent="-285750">
              <a:buClr>
                <a:schemeClr val="accent2"/>
              </a:buClr>
              <a:buFont typeface="Wingdings" panose="05000000000000000000" pitchFamily="2" charset="2"/>
              <a:buChar char="v"/>
            </a:pPr>
            <a:endParaRPr lang="en-US" sz="1800" dirty="0">
              <a:solidFill>
                <a:schemeClr val="tx1"/>
              </a:solidFill>
              <a:latin typeface="Montserrat" panose="00000500000000000000" charset="0"/>
            </a:endParaRPr>
          </a:p>
          <a:p>
            <a:pPr marL="285750" indent="-285750">
              <a:buClr>
                <a:schemeClr val="accent2"/>
              </a:buClr>
              <a:buFont typeface="Wingdings" panose="05000000000000000000" pitchFamily="2" charset="2"/>
              <a:buChar char="v"/>
            </a:pPr>
            <a:r>
              <a:rPr lang="en-US" sz="1800" dirty="0">
                <a:solidFill>
                  <a:schemeClr val="tx1"/>
                </a:solidFill>
                <a:latin typeface="Montserrat" panose="00000500000000000000" charset="0"/>
              </a:rPr>
              <a:t>Use of pipeline-inspection gauges (PIGs) is a mechanical method that is the oldest and among the most widely used wax-removal techniques in the field.</a:t>
            </a:r>
          </a:p>
          <a:p>
            <a:pPr marL="285750" indent="-285750">
              <a:buClr>
                <a:schemeClr val="accent2"/>
              </a:buClr>
              <a:buFont typeface="Wingdings" panose="05000000000000000000" pitchFamily="2" charset="2"/>
              <a:buChar char="v"/>
            </a:pPr>
            <a:r>
              <a:rPr lang="en-US" sz="1800" dirty="0">
                <a:solidFill>
                  <a:schemeClr val="tx1"/>
                </a:solidFill>
                <a:latin typeface="Montserrat" panose="00000500000000000000" charset="0"/>
              </a:rPr>
              <a:t>Scrapers and cutters are used in well tubing to remove wax.</a:t>
            </a:r>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1" name="Google Shape;171;p2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53</a:t>
            </a:fld>
            <a:endParaRPr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5338" t="29274" r="18195" b="28756"/>
          <a:stretch>
            <a:fillRect/>
          </a:stretch>
        </p:blipFill>
        <p:spPr>
          <a:xfrm>
            <a:off x="178755" y="955649"/>
            <a:ext cx="4779222" cy="2536945"/>
          </a:xfrm>
          <a:prstGeom prst="rect">
            <a:avLst/>
          </a:prstGeom>
        </p:spPr>
      </p:pic>
      <p:sp>
        <p:nvSpPr>
          <p:cNvPr id="4" name="TextBox 3"/>
          <p:cNvSpPr txBox="1"/>
          <p:nvPr/>
        </p:nvSpPr>
        <p:spPr>
          <a:xfrm>
            <a:off x="5342021" y="567373"/>
            <a:ext cx="3300090" cy="4278094"/>
          </a:xfrm>
          <a:prstGeom prst="rect">
            <a:avLst/>
          </a:prstGeom>
          <a:noFill/>
        </p:spPr>
        <p:txBody>
          <a:bodyPr wrap="square" rtlCol="0">
            <a:spAutoFit/>
          </a:bodyPr>
          <a:lstStyle/>
          <a:p>
            <a:pPr marL="285750" indent="-285750">
              <a:buClr>
                <a:schemeClr val="accent2"/>
              </a:buClr>
              <a:buFont typeface="Wingdings" panose="05000000000000000000" pitchFamily="2" charset="2"/>
              <a:buChar char="v"/>
            </a:pPr>
            <a:r>
              <a:rPr lang="en-US" sz="1600" dirty="0">
                <a:solidFill>
                  <a:schemeClr val="tx1"/>
                </a:solidFill>
                <a:latin typeface="Montserrat" panose="00000500000000000000" charset="0"/>
              </a:rPr>
              <a:t>A PIG is launched from a PIG launcher, which is a section of the pipeline with a larger diameter gradually reducing to the normal diameter of the pipeline. </a:t>
            </a:r>
          </a:p>
          <a:p>
            <a:pPr marL="285750" indent="-285750">
              <a:buClr>
                <a:schemeClr val="accent2"/>
              </a:buClr>
              <a:buFont typeface="Wingdings" panose="05000000000000000000" pitchFamily="2" charset="2"/>
              <a:buChar char="v"/>
            </a:pPr>
            <a:endParaRPr lang="en-US" sz="1600" b="1" dirty="0"/>
          </a:p>
          <a:p>
            <a:pPr marL="285750" indent="-285750">
              <a:buClr>
                <a:schemeClr val="accent2"/>
              </a:buClr>
              <a:buFont typeface="Wingdings" panose="05000000000000000000" pitchFamily="2" charset="2"/>
              <a:buChar char="v"/>
            </a:pPr>
            <a:r>
              <a:rPr lang="en-US" sz="1600" dirty="0">
                <a:solidFill>
                  <a:schemeClr val="tx1"/>
                </a:solidFill>
                <a:latin typeface="Montserrat" panose="00000500000000000000" charset="0"/>
              </a:rPr>
              <a:t>As the PIG is launched, the launching station is closed and the pressure-driven flow of the hydrocarbon in the pipeline pushes the PIG through to the receiving center. The PIG while traveling can scrape off the wax deposits from the pipeline walls</a:t>
            </a:r>
            <a:endParaRPr lang="en-IN" sz="1600" dirty="0">
              <a:solidFill>
                <a:schemeClr val="tx1"/>
              </a:solidFill>
              <a:latin typeface="Montserrat" panose="00000500000000000000"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0602" t="54938" r="66315" b="30359"/>
          <a:stretch>
            <a:fillRect/>
          </a:stretch>
        </p:blipFill>
        <p:spPr>
          <a:xfrm>
            <a:off x="1203159" y="3114458"/>
            <a:ext cx="1196282" cy="756271"/>
          </a:xfrm>
          <a:prstGeom prst="rect">
            <a:avLst/>
          </a:prstGeom>
        </p:spPr>
      </p:pic>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sp>
        <p:nvSpPr>
          <p:cNvPr id="321" name="Google Shape;321;p3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t>54</a:t>
            </a:fld>
            <a:endParaRPr dirty="0"/>
          </a:p>
        </p:txBody>
      </p:sp>
      <p:sp>
        <p:nvSpPr>
          <p:cNvPr id="312" name="Google Shape;312;p30"/>
          <p:cNvSpPr txBox="1">
            <a:spLocks noGrp="1"/>
          </p:cNvSpPr>
          <p:nvPr>
            <p:ph type="body" idx="4294967295"/>
          </p:nvPr>
        </p:nvSpPr>
        <p:spPr>
          <a:xfrm>
            <a:off x="43249" y="57017"/>
            <a:ext cx="7135813" cy="793793"/>
          </a:xfrm>
          <a:prstGeom prst="rect">
            <a:avLst/>
          </a:prstGeom>
        </p:spPr>
        <p:txBody>
          <a:bodyPr spcFirstLastPara="1" wrap="square" lIns="91425" tIns="91425" rIns="91425" bIns="91425" anchor="b" anchorCtr="0">
            <a:noAutofit/>
          </a:bodyPr>
          <a:lstStyle/>
          <a:p>
            <a:pPr marL="0" lvl="0" indent="0">
              <a:buNone/>
            </a:pPr>
            <a:r>
              <a:rPr lang="en-IN" sz="3600" b="1" dirty="0"/>
              <a:t> Chemicals as Wax Inhibitors</a:t>
            </a:r>
            <a:endParaRPr sz="3600" b="1" dirty="0"/>
          </a:p>
        </p:txBody>
      </p:sp>
      <p:sp>
        <p:nvSpPr>
          <p:cNvPr id="2" name="TextBox 1"/>
          <p:cNvSpPr txBox="1"/>
          <p:nvPr/>
        </p:nvSpPr>
        <p:spPr>
          <a:xfrm>
            <a:off x="338648" y="1043633"/>
            <a:ext cx="7918003" cy="3268844"/>
          </a:xfrm>
          <a:prstGeom prst="rect">
            <a:avLst/>
          </a:prstGeom>
          <a:noFill/>
        </p:spPr>
        <p:txBody>
          <a:bodyPr wrap="square" rtlCol="0">
            <a:spAutoFit/>
          </a:bodyPr>
          <a:lstStyle/>
          <a:p>
            <a:pPr marL="285750" indent="-285750">
              <a:lnSpc>
                <a:spcPct val="150000"/>
              </a:lnSpc>
              <a:buClr>
                <a:schemeClr val="accent2"/>
              </a:buClr>
              <a:buFont typeface="Wingdings" panose="05000000000000000000" pitchFamily="2" charset="2"/>
              <a:buChar char="v"/>
            </a:pPr>
            <a:r>
              <a:rPr lang="en-US" sz="2000" dirty="0">
                <a:solidFill>
                  <a:schemeClr val="tx1"/>
                </a:solidFill>
                <a:latin typeface="Montserrat" panose="00000500000000000000" charset="0"/>
              </a:rPr>
              <a:t>Wax inhibitors are added to oils with high wax content to minimize problems associated with transporting oil.</a:t>
            </a:r>
          </a:p>
          <a:p>
            <a:pPr marL="285750" indent="-285750">
              <a:lnSpc>
                <a:spcPct val="150000"/>
              </a:lnSpc>
              <a:buClr>
                <a:schemeClr val="accent2"/>
              </a:buClr>
              <a:buFont typeface="Wingdings" panose="05000000000000000000" pitchFamily="2" charset="2"/>
              <a:buChar char="v"/>
            </a:pPr>
            <a:r>
              <a:rPr lang="en-US" sz="2000" dirty="0">
                <a:solidFill>
                  <a:schemeClr val="tx1"/>
                </a:solidFill>
                <a:latin typeface="Montserrat" panose="00000500000000000000" charset="0"/>
              </a:rPr>
              <a:t>There are three types of wax inhibitors: </a:t>
            </a:r>
            <a:r>
              <a:rPr lang="en-US" sz="2000" b="1" dirty="0">
                <a:solidFill>
                  <a:schemeClr val="tx1"/>
                </a:solidFill>
                <a:latin typeface="Montserrat" panose="00000500000000000000" charset="0"/>
              </a:rPr>
              <a:t>wax-crystal modifiers, detergents, </a:t>
            </a:r>
            <a:r>
              <a:rPr lang="en-US" sz="2000" dirty="0">
                <a:solidFill>
                  <a:schemeClr val="tx1"/>
                </a:solidFill>
                <a:latin typeface="Montserrat" panose="00000500000000000000" charset="0"/>
              </a:rPr>
              <a:t>and </a:t>
            </a:r>
            <a:r>
              <a:rPr lang="en-US" sz="2000" b="1" dirty="0">
                <a:solidFill>
                  <a:schemeClr val="tx1"/>
                </a:solidFill>
                <a:latin typeface="Montserrat" panose="00000500000000000000" charset="0"/>
              </a:rPr>
              <a:t>dispersants.</a:t>
            </a:r>
          </a:p>
          <a:p>
            <a:pPr marL="285750" indent="-285750">
              <a:lnSpc>
                <a:spcPct val="150000"/>
              </a:lnSpc>
              <a:buClr>
                <a:schemeClr val="accent2"/>
              </a:buClr>
              <a:buFont typeface="Wingdings" panose="05000000000000000000" pitchFamily="2" charset="2"/>
              <a:buChar char="v"/>
            </a:pPr>
            <a:r>
              <a:rPr lang="en-US" sz="2000" dirty="0">
                <a:solidFill>
                  <a:schemeClr val="tx1"/>
                </a:solidFill>
                <a:latin typeface="Montserrat" panose="00000500000000000000" charset="0"/>
              </a:rPr>
              <a:t>The disadvantage of using chemical inhibitors is that they must be used before the bulk temperature of crude oil drops below the WAT.</a:t>
            </a:r>
            <a:endParaRPr lang="en-IN" sz="2000" b="1" dirty="0">
              <a:solidFill>
                <a:schemeClr val="tx1"/>
              </a:solidFill>
              <a:latin typeface="Montserrat" panose="00000500000000000000" charset="0"/>
            </a:endParaRPr>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474874" y="407149"/>
            <a:ext cx="7761600" cy="493500"/>
          </a:xfrm>
          <a:prstGeom prst="rect">
            <a:avLst/>
          </a:prstGeom>
        </p:spPr>
        <p:txBody>
          <a:bodyPr spcFirstLastPara="1" wrap="square" lIns="91425" tIns="91425" rIns="91425" bIns="91425" anchor="b" anchorCtr="0">
            <a:noAutofit/>
          </a:bodyPr>
          <a:lstStyle/>
          <a:p>
            <a:pPr lvl="0"/>
            <a:r>
              <a:rPr lang="en-IN" dirty="0"/>
              <a:t>Hot Oiling/Hot Watering </a:t>
            </a:r>
            <a:endParaRPr dirty="0"/>
          </a:p>
        </p:txBody>
      </p:sp>
      <p:sp>
        <p:nvSpPr>
          <p:cNvPr id="128" name="Google Shape;128;p19"/>
          <p:cNvSpPr txBox="1">
            <a:spLocks noGrp="1"/>
          </p:cNvSpPr>
          <p:nvPr>
            <p:ph type="body" idx="1"/>
          </p:nvPr>
        </p:nvSpPr>
        <p:spPr>
          <a:xfrm>
            <a:off x="474874" y="1643590"/>
            <a:ext cx="7610833" cy="2633196"/>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v"/>
            </a:pPr>
            <a:r>
              <a:rPr lang="en-US" sz="1600" dirty="0"/>
              <a:t>Hot oiling or hot watering is the method of injecting hot oil or hot water into wells in an attempt to dewax wellbores. </a:t>
            </a:r>
          </a:p>
          <a:p>
            <a:pPr marL="285750" indent="-285750">
              <a:buFont typeface="Wingdings" panose="05000000000000000000" pitchFamily="2" charset="2"/>
              <a:buChar char="v"/>
            </a:pPr>
            <a:r>
              <a:rPr lang="en-US" sz="1600" dirty="0"/>
              <a:t>Hot oil or water at 150 to 300F is pumped into the casing or tubing to melt waxes.</a:t>
            </a:r>
          </a:p>
          <a:p>
            <a:pPr marL="285750" indent="-285750">
              <a:buFont typeface="Wingdings" panose="05000000000000000000" pitchFamily="2" charset="2"/>
              <a:buChar char="v"/>
            </a:pPr>
            <a:r>
              <a:rPr lang="en-US" sz="1600" dirty="0"/>
              <a:t>It is one of the most-common methods used in the field. </a:t>
            </a:r>
          </a:p>
          <a:p>
            <a:pPr marL="285750" indent="-285750">
              <a:buFont typeface="Wingdings" panose="05000000000000000000" pitchFamily="2" charset="2"/>
              <a:buChar char="v"/>
            </a:pPr>
            <a:r>
              <a:rPr lang="en-US" sz="1600" dirty="0"/>
              <a:t>Because the biggest advantage is perhaps associated with it being a simple method and that it may not require complicated instrumentation.</a:t>
            </a:r>
          </a:p>
        </p:txBody>
      </p:sp>
      <p:sp>
        <p:nvSpPr>
          <p:cNvPr id="131" name="Google Shape;131;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55</a:t>
            </a:fld>
            <a:endParaRPr dirty="0"/>
          </a:p>
        </p:txBody>
      </p:sp>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1"/>
        <p:cNvGrpSpPr/>
        <p:nvPr/>
      </p:nvGrpSpPr>
      <p:grpSpPr>
        <a:xfrm>
          <a:off x="0" y="0"/>
          <a:ext cx="0" cy="0"/>
          <a:chOff x="0" y="0"/>
          <a:chExt cx="0" cy="0"/>
        </a:xfrm>
      </p:grpSpPr>
      <p:sp>
        <p:nvSpPr>
          <p:cNvPr id="321" name="Google Shape;321;p3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t>56</a:t>
            </a:fld>
            <a:endParaRPr dirty="0"/>
          </a:p>
        </p:txBody>
      </p:sp>
      <p:sp>
        <p:nvSpPr>
          <p:cNvPr id="312" name="Google Shape;312;p30"/>
          <p:cNvSpPr txBox="1">
            <a:spLocks noGrp="1"/>
          </p:cNvSpPr>
          <p:nvPr>
            <p:ph type="body" idx="4294967295"/>
          </p:nvPr>
        </p:nvSpPr>
        <p:spPr>
          <a:xfrm>
            <a:off x="0" y="127515"/>
            <a:ext cx="9144001" cy="737458"/>
          </a:xfrm>
          <a:prstGeom prst="rect">
            <a:avLst/>
          </a:prstGeom>
        </p:spPr>
        <p:txBody>
          <a:bodyPr spcFirstLastPara="1" wrap="square" lIns="91425" tIns="91425" rIns="91425" bIns="91425" anchor="b" anchorCtr="0">
            <a:noAutofit/>
          </a:bodyPr>
          <a:lstStyle/>
          <a:p>
            <a:pPr marL="0" lvl="0" indent="0" algn="just">
              <a:buNone/>
            </a:pPr>
            <a:r>
              <a:rPr lang="en-US" sz="3200" b="1" dirty="0"/>
              <a:t>  Wax Mitigation by Microbial Treatment</a:t>
            </a:r>
            <a:endParaRPr sz="3200" b="1" dirty="0"/>
          </a:p>
        </p:txBody>
      </p:sp>
      <p:sp>
        <p:nvSpPr>
          <p:cNvPr id="2" name="TextBox 1"/>
          <p:cNvSpPr txBox="1"/>
          <p:nvPr/>
        </p:nvSpPr>
        <p:spPr>
          <a:xfrm>
            <a:off x="338648" y="915896"/>
            <a:ext cx="8361404" cy="2860974"/>
          </a:xfrm>
          <a:prstGeom prst="rect">
            <a:avLst/>
          </a:prstGeom>
          <a:noFill/>
        </p:spPr>
        <p:txBody>
          <a:bodyPr wrap="square" rtlCol="0">
            <a:spAutoFit/>
          </a:bodyPr>
          <a:lstStyle/>
          <a:p>
            <a:pPr marL="342900" indent="-342900">
              <a:buClr>
                <a:schemeClr val="accent2"/>
              </a:buClr>
              <a:buFont typeface="Wingdings" panose="05000000000000000000" pitchFamily="2" charset="2"/>
              <a:buChar char="v"/>
            </a:pPr>
            <a:r>
              <a:rPr lang="en-US" sz="2000" dirty="0">
                <a:solidFill>
                  <a:schemeClr val="tx1"/>
                </a:solidFill>
                <a:latin typeface="Montserrat" panose="00000500000000000000" charset="0"/>
              </a:rPr>
              <a:t>Using microorganisms for wax mitigation, although not very widely used, has been successfully used on some fields of the </a:t>
            </a:r>
            <a:r>
              <a:rPr lang="en-US" sz="2000" b="1" dirty="0">
                <a:solidFill>
                  <a:schemeClr val="tx1"/>
                </a:solidFill>
                <a:latin typeface="Montserrat" panose="00000500000000000000" charset="0"/>
              </a:rPr>
              <a:t>Mehsana Asset of Oil and Natural Gas Corporation Limited (Biswas et al. 2012).</a:t>
            </a:r>
          </a:p>
          <a:p>
            <a:pPr marL="342900" indent="-342900">
              <a:buClr>
                <a:schemeClr val="accent2"/>
              </a:buClr>
              <a:buFont typeface="Wingdings" panose="05000000000000000000" pitchFamily="2" charset="2"/>
              <a:buChar char="v"/>
            </a:pPr>
            <a:r>
              <a:rPr lang="en-US" sz="2000" dirty="0">
                <a:solidFill>
                  <a:schemeClr val="tx1"/>
                </a:solidFill>
                <a:latin typeface="Montserrat" panose="00000500000000000000" charset="0"/>
              </a:rPr>
              <a:t>Biosurfactant-producing bacterial cultures have been reported that aid in wax mitigation in pipelines.</a:t>
            </a:r>
          </a:p>
          <a:p>
            <a:pPr marL="342900" indent="-342900">
              <a:buClr>
                <a:schemeClr val="accent2"/>
              </a:buClr>
              <a:buFont typeface="Wingdings" panose="05000000000000000000" pitchFamily="2" charset="2"/>
              <a:buChar char="v"/>
            </a:pPr>
            <a:r>
              <a:rPr lang="en-US" sz="2000" dirty="0">
                <a:solidFill>
                  <a:schemeClr val="tx1"/>
                </a:solidFill>
                <a:latin typeface="Montserrat" panose="00000500000000000000" charset="0"/>
              </a:rPr>
              <a:t>Crude-oil properties were improved by lowering the WAT, thus making pipelines with flowing crude oil less susceptible to wax formation.</a:t>
            </a:r>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175561" y="455275"/>
            <a:ext cx="7761600" cy="49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Choke Cooling </a:t>
            </a:r>
            <a:endParaRPr dirty="0"/>
          </a:p>
        </p:txBody>
      </p:sp>
      <p:sp>
        <p:nvSpPr>
          <p:cNvPr id="128" name="Google Shape;128;p19"/>
          <p:cNvSpPr txBox="1">
            <a:spLocks noGrp="1"/>
          </p:cNvSpPr>
          <p:nvPr>
            <p:ph type="body" idx="1"/>
          </p:nvPr>
        </p:nvSpPr>
        <p:spPr>
          <a:xfrm>
            <a:off x="625641" y="2434237"/>
            <a:ext cx="7610833" cy="2633196"/>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v"/>
            </a:pPr>
            <a:r>
              <a:rPr lang="en-US" sz="1600" dirty="0"/>
              <a:t>Knowles developed a technology where a stream of gas and waxy oil was suddenly cooled by letting it pass through a choke to form wax/oil slurry.</a:t>
            </a:r>
          </a:p>
          <a:p>
            <a:pPr marL="285750" indent="-285750">
              <a:buFont typeface="Wingdings" panose="05000000000000000000" pitchFamily="2" charset="2"/>
              <a:buChar char="v"/>
            </a:pPr>
            <a:r>
              <a:rPr lang="en-US" sz="1600" dirty="0"/>
              <a:t>The slurry could be transported through pipelines without wax deposition along the pipeline walls. </a:t>
            </a:r>
          </a:p>
        </p:txBody>
      </p:sp>
      <p:sp>
        <p:nvSpPr>
          <p:cNvPr id="131" name="Google Shape;131;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57</a:t>
            </a:fld>
            <a:endParaRPr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3158" t="29406" r="10602" b="41187"/>
          <a:stretch>
            <a:fillRect/>
          </a:stretch>
        </p:blipFill>
        <p:spPr>
          <a:xfrm>
            <a:off x="3210713" y="247504"/>
            <a:ext cx="5894762" cy="1952556"/>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0602" t="54938" r="66315" b="30359"/>
          <a:stretch>
            <a:fillRect/>
          </a:stretch>
        </p:blipFill>
        <p:spPr>
          <a:xfrm>
            <a:off x="3702281" y="1732545"/>
            <a:ext cx="1017528" cy="467515"/>
          </a:xfrm>
          <a:prstGeom prst="rect">
            <a:avLst/>
          </a:prstGeom>
        </p:spPr>
      </p:pic>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175561" y="455275"/>
            <a:ext cx="7761600" cy="49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COLD FLOW </a:t>
            </a:r>
            <a:endParaRPr dirty="0"/>
          </a:p>
        </p:txBody>
      </p:sp>
      <p:sp>
        <p:nvSpPr>
          <p:cNvPr id="128" name="Google Shape;128;p19"/>
          <p:cNvSpPr txBox="1">
            <a:spLocks noGrp="1"/>
          </p:cNvSpPr>
          <p:nvPr>
            <p:ph type="body" idx="1"/>
          </p:nvPr>
        </p:nvSpPr>
        <p:spPr>
          <a:xfrm>
            <a:off x="175561" y="1622543"/>
            <a:ext cx="4056362" cy="2860079"/>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v"/>
            </a:pPr>
            <a:r>
              <a:rPr lang="en-US" sz="1600" dirty="0"/>
              <a:t>Cold flow is the method of generating a slurry of solid deposits in a controlled way such that they do not adhere to the pipeline walls.</a:t>
            </a:r>
          </a:p>
          <a:p>
            <a:pPr marL="285750" indent="-285750">
              <a:buFont typeface="Wingdings" panose="05000000000000000000" pitchFamily="2" charset="2"/>
              <a:buChar char="v"/>
            </a:pPr>
            <a:r>
              <a:rPr lang="en-US" sz="1600" dirty="0"/>
              <a:t>Coberly suggested that wax deposition may be retarded by reducing the temperature of the oil that contains wax to well below the crystallization temperature.</a:t>
            </a:r>
          </a:p>
          <a:p>
            <a:pPr marL="285750" lvl="0" indent="-285750">
              <a:buFont typeface="Wingdings" panose="05000000000000000000" pitchFamily="2" charset="2"/>
              <a:buChar char="v"/>
            </a:pPr>
            <a:endParaRPr sz="1400" dirty="0"/>
          </a:p>
        </p:txBody>
      </p:sp>
      <p:sp>
        <p:nvSpPr>
          <p:cNvPr id="131" name="Google Shape;131;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58</a:t>
            </a:fld>
            <a:endParaRPr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0752" t="31545" r="19474" b="17661"/>
          <a:stretch>
            <a:fillRect/>
          </a:stretch>
        </p:blipFill>
        <p:spPr>
          <a:xfrm>
            <a:off x="4324494" y="948775"/>
            <a:ext cx="4766122" cy="328634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0602" t="54938" r="66315" b="30359"/>
          <a:stretch>
            <a:fillRect/>
          </a:stretch>
        </p:blipFill>
        <p:spPr>
          <a:xfrm>
            <a:off x="4245673" y="3856980"/>
            <a:ext cx="1196282" cy="756271"/>
          </a:xfrm>
          <a:prstGeom prst="rect">
            <a:avLst/>
          </a:prstGeom>
        </p:spPr>
      </p:pic>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8" name="Google Shape;138;p20"/>
          <p:cNvSpPr txBox="1">
            <a:spLocks noGrp="1"/>
          </p:cNvSpPr>
          <p:nvPr>
            <p:ph type="body" idx="1"/>
          </p:nvPr>
        </p:nvSpPr>
        <p:spPr>
          <a:xfrm>
            <a:off x="347442" y="3180389"/>
            <a:ext cx="7146514" cy="1578044"/>
          </a:xfrm>
          <a:prstGeom prst="rect">
            <a:avLst/>
          </a:prstGeom>
        </p:spPr>
        <p:txBody>
          <a:bodyPr spcFirstLastPara="1" wrap="square" lIns="91425" tIns="91425" rIns="91425" bIns="91425" anchor="b" anchorCtr="0">
            <a:noAutofit/>
          </a:bodyPr>
          <a:lstStyle/>
          <a:p>
            <a:pPr marL="0" lvl="0" indent="0">
              <a:buNone/>
            </a:pPr>
            <a:endParaRPr lang="en-US" sz="1400" dirty="0"/>
          </a:p>
          <a:p>
            <a:pPr marL="0" lvl="0" indent="0">
              <a:buNone/>
            </a:pPr>
            <a:endParaRPr lang="en-US" sz="1400" dirty="0"/>
          </a:p>
          <a:p>
            <a:pPr marL="0" lvl="0" indent="0">
              <a:buNone/>
            </a:pPr>
            <a:r>
              <a:rPr lang="en-US" sz="1400" dirty="0"/>
              <a:t>Argo et al. invented a similar cold-flow technology where hydrocarbons containing wax and other solid deposits such as asphaltenes, or any other precipitating solids, could be transported through pipelines. This technology involves introducing hydrocarbons into a reactor, where they are mixed with a flow of cold fluid with a temperature lower than the crystallization.</a:t>
            </a:r>
            <a:endParaRPr sz="1400" dirty="0"/>
          </a:p>
        </p:txBody>
      </p:sp>
      <p:sp>
        <p:nvSpPr>
          <p:cNvPr id="144" name="Google Shape;144;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59</a:t>
            </a:fld>
            <a:endParaRPr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5564" t="26198" r="11880" b="17260"/>
          <a:stretch>
            <a:fillRect/>
          </a:stretch>
        </p:blipFill>
        <p:spPr>
          <a:xfrm>
            <a:off x="535342" y="273456"/>
            <a:ext cx="6387972" cy="275487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0602" t="54938" r="66315" b="30359"/>
          <a:stretch>
            <a:fillRect/>
          </a:stretch>
        </p:blipFill>
        <p:spPr>
          <a:xfrm>
            <a:off x="121989" y="2677697"/>
            <a:ext cx="1109281" cy="701270"/>
          </a:xfrm>
          <a:prstGeom prst="rect">
            <a:avLst/>
          </a:prstGeom>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Fluid Property</a:t>
            </a:r>
          </a:p>
        </p:txBody>
      </p:sp>
      <p:sp>
        <p:nvSpPr>
          <p:cNvPr id="7" name="Text Placeholder 6"/>
          <p:cNvSpPr>
            <a:spLocks noGrp="1"/>
          </p:cNvSpPr>
          <p:nvPr>
            <p:ph type="body" idx="1"/>
          </p:nvPr>
        </p:nvSpPr>
        <p:spPr>
          <a:xfrm>
            <a:off x="691199" y="1393425"/>
            <a:ext cx="4373170" cy="3365008"/>
          </a:xfrm>
        </p:spPr>
        <p:txBody>
          <a:bodyPr/>
          <a:lstStyle/>
          <a:p>
            <a:pPr>
              <a:buFont typeface="Wingdings" panose="05000000000000000000" pitchFamily="2" charset="2"/>
              <a:buChar char="v"/>
            </a:pPr>
            <a:r>
              <a:rPr lang="en-US" sz="1600" dirty="0"/>
              <a:t>The viscosity of the crude oil is one most important fluid property that affects the degree of success of a waterflooding project.</a:t>
            </a:r>
          </a:p>
          <a:p>
            <a:pPr>
              <a:buFont typeface="Wingdings" panose="05000000000000000000" pitchFamily="2" charset="2"/>
              <a:buChar char="v"/>
            </a:pPr>
            <a:r>
              <a:rPr lang="en-US" sz="1600" dirty="0"/>
              <a:t>The oil viscosity plays important role in mobility ratio that,  controls the sweep efficiency</a:t>
            </a:r>
            <a:r>
              <a:rPr lang="en-US" dirty="0"/>
              <a:t>.</a:t>
            </a:r>
          </a:p>
          <a:p>
            <a:pPr>
              <a:buFont typeface="Wingdings" panose="05000000000000000000" pitchFamily="2" charset="2"/>
              <a:buChar char="v"/>
            </a:pPr>
            <a:r>
              <a:rPr lang="en-US" sz="1600" dirty="0"/>
              <a:t>Oil has lower viscosity at  saturation pressure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122" y="1680641"/>
            <a:ext cx="3282900" cy="2305206"/>
          </a:xfrm>
          <a:prstGeom prst="rect">
            <a:avLst/>
          </a:prstGeom>
        </p:spPr>
      </p:pic>
    </p:spTree>
  </p:cSld>
  <p:clrMapOvr>
    <a:masterClrMapping/>
  </p:clrMapOvr>
  <p:transition>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5"/>
          <p:cNvSpPr txBox="1">
            <a:spLocks noGrp="1"/>
          </p:cNvSpPr>
          <p:nvPr>
            <p:ph type="title"/>
          </p:nvPr>
        </p:nvSpPr>
        <p:spPr>
          <a:xfrm>
            <a:off x="691200" y="0"/>
            <a:ext cx="7761600" cy="96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References:</a:t>
            </a:r>
            <a:endParaRPr dirty="0"/>
          </a:p>
        </p:txBody>
      </p:sp>
      <p:sp>
        <p:nvSpPr>
          <p:cNvPr id="390" name="Google Shape;390;p35"/>
          <p:cNvSpPr txBox="1">
            <a:spLocks noGrp="1"/>
          </p:cNvSpPr>
          <p:nvPr>
            <p:ph type="body" idx="1"/>
          </p:nvPr>
        </p:nvSpPr>
        <p:spPr>
          <a:xfrm>
            <a:off x="691200" y="1345581"/>
            <a:ext cx="8187757" cy="3523767"/>
          </a:xfrm>
          <a:prstGeom prst="rect">
            <a:avLst/>
          </a:prstGeom>
        </p:spPr>
        <p:txBody>
          <a:bodyPr spcFirstLastPara="1" wrap="square" lIns="91425" tIns="91425" rIns="91425" bIns="91425" anchor="t" anchorCtr="0">
            <a:noAutofit/>
          </a:bodyPr>
          <a:lstStyle/>
          <a:p>
            <a:pPr lvl="0" indent="-330200">
              <a:lnSpc>
                <a:spcPct val="115000"/>
              </a:lnSpc>
              <a:buSzPts val="1600"/>
              <a:buFont typeface="Wingdings" panose="05000000000000000000" pitchFamily="2" charset="2"/>
              <a:buChar char="v"/>
            </a:pPr>
            <a:r>
              <a:rPr lang="en-IN" sz="1100" dirty="0"/>
              <a:t>Al-Yaari, M. 2011. Paraffin Wax Deposition: Mitigation &amp; Removal Techniques. Presented at the SPE Saudi Arabia Section Young Professionals Technical Symposium, Dhahran, Saudi Arabia, 14–16 March. SPE-155412-MS. </a:t>
            </a:r>
            <a:r>
              <a:rPr lang="en-IN" sz="1100" dirty="0">
                <a:hlinkClick r:id="rId3"/>
              </a:rPr>
              <a:t>https://doi.org/10.2118/155412-MS</a:t>
            </a:r>
            <a:r>
              <a:rPr lang="en-IN" sz="1100" dirty="0"/>
              <a:t>.</a:t>
            </a:r>
          </a:p>
          <a:p>
            <a:pPr lvl="0" indent="-330200">
              <a:lnSpc>
                <a:spcPct val="115000"/>
              </a:lnSpc>
              <a:buSzPts val="1600"/>
              <a:buFont typeface="Wingdings" panose="05000000000000000000" pitchFamily="2" charset="2"/>
              <a:buChar char="v"/>
            </a:pPr>
            <a:r>
              <a:rPr lang="en-US" sz="1100" dirty="0"/>
              <a:t>Biswas, S. K., Bateja, S., Sarbhai, M. P. et al. 2012. Application of Microbial Treatment for Mitigating the Paraffin Deposition in Down Hole Tubulars and Surface Flow Lines of Wells–A Success Story. Presented at the SPE Oil and Gas India Conference and Exhibition, Mumbai, 28–30 March. SPE154662-MS. https://doi.org/10.2118/154662-MS.</a:t>
            </a:r>
            <a:endParaRPr lang="en-IN" sz="1100" dirty="0"/>
          </a:p>
          <a:p>
            <a:pPr lvl="0" indent="-330200">
              <a:lnSpc>
                <a:spcPct val="115000"/>
              </a:lnSpc>
              <a:buSzPts val="1600"/>
              <a:buFont typeface="Wingdings" panose="05000000000000000000" pitchFamily="2" charset="2"/>
              <a:buChar char="v"/>
            </a:pPr>
            <a:r>
              <a:rPr lang="en-US" sz="1100" dirty="0"/>
              <a:t>Harms, H. L., Moeckly, C. R., Reed, D. et al. 1991. Oil Tool and Method for Controlling Paraffin Deposits in Oil Flow Lines and Downhole Strings. US Patent No. 5,052,491.</a:t>
            </a:r>
          </a:p>
          <a:p>
            <a:pPr lvl="0" indent="-330200">
              <a:lnSpc>
                <a:spcPct val="115000"/>
              </a:lnSpc>
              <a:buSzPts val="1600"/>
              <a:buFont typeface="Wingdings" panose="05000000000000000000" pitchFamily="2" charset="2"/>
              <a:buChar char="v"/>
            </a:pPr>
            <a:r>
              <a:rPr lang="en-US" sz="1100" dirty="0"/>
              <a:t>Misra, S., Baruah, S., and Singh, K. 1995. Paraffin Problems in Crude Oil Production and Transportation: A Review. SPE Prod &amp; Fac 10 (1): 50–54. SPE-28181-PA. </a:t>
            </a:r>
            <a:r>
              <a:rPr lang="en-US" sz="1100" dirty="0">
                <a:hlinkClick r:id="rId4"/>
              </a:rPr>
              <a:t>https://doi.org/10.2118/28181-PA</a:t>
            </a:r>
            <a:r>
              <a:rPr lang="en-US" sz="1100" dirty="0"/>
              <a:t>.</a:t>
            </a:r>
          </a:p>
          <a:p>
            <a:pPr lvl="0" indent="-330200">
              <a:lnSpc>
                <a:spcPct val="115000"/>
              </a:lnSpc>
              <a:buSzPts val="1600"/>
              <a:buFont typeface="Wingdings" panose="05000000000000000000" pitchFamily="2" charset="2"/>
              <a:buChar char="v"/>
            </a:pPr>
            <a:r>
              <a:rPr lang="en-IN" sz="1100" dirty="0"/>
              <a:t>Wei, B. 2015. Recent Advances on Mitigating Wax Problem Using Polymeric Wax Crystal Modifier. J. Petrol. Explor. Prod. Technol. 5 (4): 391–401. https://doi.org/10.1007/s13202-014-0146-6. Woo, G. T., Garbis, S. J., and Gray, T. C. 1984. Long-Term Control of Paraffin Deposition. Presented at the SPE Annual Technical Conference and Exhibition, Houston, 16–19 September. SPE-13126-MS. https://doi.org/10.2118/13126-MS.</a:t>
            </a:r>
            <a:endParaRPr sz="1100" b="1" dirty="0"/>
          </a:p>
          <a:p>
            <a:pPr marL="285750" lvl="0" indent="-285750" algn="l" rtl="0">
              <a:lnSpc>
                <a:spcPct val="115000"/>
              </a:lnSpc>
              <a:spcBef>
                <a:spcPts val="600"/>
              </a:spcBef>
              <a:spcAft>
                <a:spcPts val="0"/>
              </a:spcAft>
              <a:buFont typeface="Wingdings" panose="05000000000000000000" pitchFamily="2" charset="2"/>
              <a:buChar char="v"/>
            </a:pPr>
            <a:endParaRPr sz="1600" dirty="0"/>
          </a:p>
        </p:txBody>
      </p:sp>
      <p:grpSp>
        <p:nvGrpSpPr>
          <p:cNvPr id="6" name="Google Shape;730;p46"/>
          <p:cNvGrpSpPr/>
          <p:nvPr/>
        </p:nvGrpSpPr>
        <p:grpSpPr>
          <a:xfrm>
            <a:off x="3585500" y="222841"/>
            <a:ext cx="711492" cy="835938"/>
            <a:chOff x="584925" y="922575"/>
            <a:chExt cx="415200" cy="502525"/>
          </a:xfrm>
        </p:grpSpPr>
        <p:sp>
          <p:nvSpPr>
            <p:cNvPr id="7" name="Google Shape;731;p46"/>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732;p46"/>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33;p46"/>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734;p46"/>
          <p:cNvGrpSpPr/>
          <p:nvPr/>
        </p:nvGrpSpPr>
        <p:grpSpPr>
          <a:xfrm>
            <a:off x="4618003" y="173665"/>
            <a:ext cx="779020" cy="885114"/>
            <a:chOff x="1246775" y="910975"/>
            <a:chExt cx="439650" cy="523900"/>
          </a:xfrm>
        </p:grpSpPr>
        <p:sp>
          <p:nvSpPr>
            <p:cNvPr id="11" name="Google Shape;735;p46"/>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36;p46"/>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737;p46"/>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 name="Google Shape;738;p46"/>
          <p:cNvGrpSpPr/>
          <p:nvPr/>
        </p:nvGrpSpPr>
        <p:grpSpPr>
          <a:xfrm>
            <a:off x="5810277" y="177015"/>
            <a:ext cx="1178866" cy="881764"/>
            <a:chOff x="1926350" y="995225"/>
            <a:chExt cx="428650" cy="356600"/>
          </a:xfrm>
        </p:grpSpPr>
        <p:sp>
          <p:nvSpPr>
            <p:cNvPr id="15" name="Google Shape;739;p46"/>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740;p46"/>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741;p46"/>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742;p46"/>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endParaRPr lang="en-US" dirty="0"/>
          </a:p>
        </p:txBody>
      </p:sp>
      <p:sp>
        <p:nvSpPr>
          <p:cNvPr id="3" name="Text Placeholder 2"/>
          <p:cNvSpPr>
            <a:spLocks noGrp="1"/>
          </p:cNvSpPr>
          <p:nvPr>
            <p:ph type="body" idx="1"/>
          </p:nvPr>
        </p:nvSpPr>
        <p:spPr/>
        <p:txBody>
          <a:bodyPr/>
          <a:lstStyle/>
          <a:p>
            <a:pPr>
              <a:buFont typeface="Wingdings" panose="05000000000000000000" pitchFamily="2" charset="2"/>
              <a:buChar char="v"/>
            </a:pPr>
            <a:r>
              <a:rPr lang="en-US" sz="1600" u="sng" dirty="0"/>
              <a:t>Precious Ogbeiwi1</a:t>
            </a:r>
            <a:r>
              <a:rPr lang="en-US" sz="1600" dirty="0"/>
              <a:t>, </a:t>
            </a:r>
            <a:r>
              <a:rPr lang="en-US" sz="1600" u="sng" dirty="0"/>
              <a:t>Yetunde Aladeitan</a:t>
            </a:r>
            <a:r>
              <a:rPr lang="en-US" sz="1600" dirty="0"/>
              <a:t>, </a:t>
            </a:r>
            <a:r>
              <a:rPr lang="en-US" sz="1600" u="sng" dirty="0"/>
              <a:t>Dickson Udebhulu</a:t>
            </a:r>
            <a:r>
              <a:rPr lang="en-US" sz="1600" dirty="0"/>
              <a:t> 2017,         An approach to waterflood optimization: Case study of the reservoir X </a:t>
            </a:r>
            <a:endParaRPr lang="en-US" sz="1600" u="sng"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61</a:t>
            </a:fld>
            <a:endParaRPr lang="en-GB" dirty="0"/>
          </a:p>
        </p:txBody>
      </p:sp>
      <p:grpSp>
        <p:nvGrpSpPr>
          <p:cNvPr id="5" name="Google Shape;738;p46"/>
          <p:cNvGrpSpPr/>
          <p:nvPr/>
        </p:nvGrpSpPr>
        <p:grpSpPr>
          <a:xfrm>
            <a:off x="6318610" y="288549"/>
            <a:ext cx="1178866" cy="881764"/>
            <a:chOff x="1926350" y="995225"/>
            <a:chExt cx="428650" cy="356600"/>
          </a:xfrm>
        </p:grpSpPr>
        <p:sp>
          <p:nvSpPr>
            <p:cNvPr id="6" name="Google Shape;739;p46"/>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740;p46"/>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741;p46"/>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742;p46"/>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734;p46"/>
          <p:cNvGrpSpPr/>
          <p:nvPr/>
        </p:nvGrpSpPr>
        <p:grpSpPr>
          <a:xfrm>
            <a:off x="5032384" y="277777"/>
            <a:ext cx="779020" cy="885114"/>
            <a:chOff x="1246775" y="910975"/>
            <a:chExt cx="439650" cy="523900"/>
          </a:xfrm>
        </p:grpSpPr>
        <p:sp>
          <p:nvSpPr>
            <p:cNvPr id="11" name="Google Shape;735;p46"/>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36;p46"/>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737;p46"/>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 name="Google Shape;730;p46"/>
          <p:cNvGrpSpPr/>
          <p:nvPr/>
        </p:nvGrpSpPr>
        <p:grpSpPr>
          <a:xfrm>
            <a:off x="3879337" y="277777"/>
            <a:ext cx="711492" cy="835938"/>
            <a:chOff x="584925" y="922575"/>
            <a:chExt cx="415200" cy="502525"/>
          </a:xfrm>
        </p:grpSpPr>
        <p:sp>
          <p:nvSpPr>
            <p:cNvPr id="15" name="Google Shape;731;p46"/>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732;p46"/>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733;p46"/>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p:nvPr/>
        </p:nvSpPr>
        <p:spPr>
          <a:xfrm>
            <a:off x="0" y="0"/>
            <a:ext cx="9144000" cy="19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t>62</a:t>
            </a:fld>
            <a:endParaRPr dirty="0"/>
          </a:p>
        </p:txBody>
      </p:sp>
      <p:sp>
        <p:nvSpPr>
          <p:cNvPr id="373" name="Google Shape;373;p33"/>
          <p:cNvSpPr txBox="1">
            <a:spLocks noGrp="1"/>
          </p:cNvSpPr>
          <p:nvPr>
            <p:ph type="ctrTitle" idx="4294967295"/>
          </p:nvPr>
        </p:nvSpPr>
        <p:spPr>
          <a:xfrm>
            <a:off x="-39688" y="982500"/>
            <a:ext cx="6745288" cy="14192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2000" dirty="0">
                <a:solidFill>
                  <a:schemeClr val="accent1"/>
                </a:solidFill>
              </a:rPr>
              <a:t>Thanks!</a:t>
            </a:r>
            <a:endParaRPr sz="12000" dirty="0">
              <a:solidFill>
                <a:schemeClr val="accent1"/>
              </a:solidFill>
            </a:endParaRPr>
          </a:p>
        </p:txBody>
      </p:sp>
      <p:sp>
        <p:nvSpPr>
          <p:cNvPr id="374" name="Google Shape;374;p33"/>
          <p:cNvSpPr txBox="1">
            <a:spLocks noGrp="1"/>
          </p:cNvSpPr>
          <p:nvPr>
            <p:ph type="subTitle" idx="4294967295"/>
          </p:nvPr>
        </p:nvSpPr>
        <p:spPr>
          <a:xfrm>
            <a:off x="0" y="2189163"/>
            <a:ext cx="5026025" cy="6254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4000" b="1" dirty="0"/>
              <a:t>Presentation by:</a:t>
            </a:r>
            <a:endParaRPr sz="4000" b="1" dirty="0"/>
          </a:p>
        </p:txBody>
      </p:sp>
      <p:sp>
        <p:nvSpPr>
          <p:cNvPr id="375" name="Google Shape;375;p33"/>
          <p:cNvSpPr txBox="1">
            <a:spLocks noGrp="1"/>
          </p:cNvSpPr>
          <p:nvPr>
            <p:ph type="body" idx="4294967295"/>
          </p:nvPr>
        </p:nvSpPr>
        <p:spPr>
          <a:xfrm>
            <a:off x="0" y="3449638"/>
            <a:ext cx="6665913" cy="14192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JATIN R </a:t>
            </a:r>
            <a:r>
              <a:rPr lang="en-GB" sz="2000" b="1"/>
              <a:t>PUTHRAN </a:t>
            </a:r>
            <a:r>
              <a:rPr lang="en-GB" sz="2000"/>
              <a:t>                           18JE0379</a:t>
            </a:r>
            <a:endParaRPr lang="en-GB" sz="2000" dirty="0"/>
          </a:p>
          <a:p>
            <a:pPr marL="0" lvl="0" indent="0">
              <a:spcBef>
                <a:spcPts val="0"/>
              </a:spcBef>
              <a:buNone/>
            </a:pPr>
            <a:r>
              <a:rPr lang="en-GB" sz="2000" dirty="0"/>
              <a:t>LOKESH KUMAR </a:t>
            </a:r>
            <a:r>
              <a:rPr lang="en-GB" sz="2000" b="1" dirty="0"/>
              <a:t>CHAUDHARY</a:t>
            </a:r>
            <a:r>
              <a:rPr lang="en-GB" sz="2000" dirty="0"/>
              <a:t>     18JE0448</a:t>
            </a:r>
          </a:p>
          <a:p>
            <a:pPr marL="0" lvl="0" indent="0">
              <a:spcBef>
                <a:spcPts val="0"/>
              </a:spcBef>
              <a:buNone/>
            </a:pPr>
            <a:r>
              <a:rPr lang="en-GB" sz="2000" dirty="0"/>
              <a:t>SAURABH </a:t>
            </a:r>
            <a:r>
              <a:rPr lang="en-GB" sz="2000" b="1" dirty="0"/>
              <a:t>RAJ  </a:t>
            </a:r>
            <a:r>
              <a:rPr lang="en-GB" sz="2000" dirty="0"/>
              <a:t>                                  18JE0747</a:t>
            </a:r>
            <a:endParaRPr sz="2000" dirty="0"/>
          </a:p>
        </p:txBody>
      </p:sp>
      <p:sp>
        <p:nvSpPr>
          <p:cNvPr id="376" name="Google Shape;376;p33"/>
          <p:cNvSpPr/>
          <p:nvPr/>
        </p:nvSpPr>
        <p:spPr>
          <a:xfrm>
            <a:off x="813273" y="3075198"/>
            <a:ext cx="1533600" cy="103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54F5B"/>
              </a:solidFill>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Reservoir Geometry</a:t>
            </a:r>
          </a:p>
        </p:txBody>
      </p:sp>
      <p:sp>
        <p:nvSpPr>
          <p:cNvPr id="3" name="Text Placeholder 2"/>
          <p:cNvSpPr>
            <a:spLocks noGrp="1"/>
          </p:cNvSpPr>
          <p:nvPr>
            <p:ph type="body" idx="1"/>
          </p:nvPr>
        </p:nvSpPr>
        <p:spPr/>
        <p:txBody>
          <a:bodyPr/>
          <a:lstStyle/>
          <a:p>
            <a:pPr>
              <a:buFont typeface="Wingdings" panose="05000000000000000000" pitchFamily="2" charset="2"/>
              <a:buChar char="v"/>
            </a:pPr>
            <a:r>
              <a:rPr lang="en-US" sz="1800" dirty="0"/>
              <a:t>The areal geometry of the reservoir will influence the location of wells and number of wells.</a:t>
            </a:r>
          </a:p>
          <a:p>
            <a:pPr>
              <a:buFont typeface="Wingdings" panose="05000000000000000000" pitchFamily="2" charset="2"/>
              <a:buChar char="v"/>
            </a:pPr>
            <a:r>
              <a:rPr lang="en-US" sz="1800" dirty="0"/>
              <a:t>The reservoir’s geometry will essentially dictate the methods by which a reservoir can be produced through water-injection practices.</a:t>
            </a:r>
          </a:p>
          <a:p>
            <a:pPr>
              <a:buFont typeface="Wingdings" panose="05000000000000000000" pitchFamily="2" charset="2"/>
              <a:buChar char="v"/>
            </a:pPr>
            <a:r>
              <a:rPr lang="en-US" sz="1800" dirty="0"/>
              <a:t>If a water-drive reservoir is classified as an active water drive, injection may be unnecessary.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dirty="0"/>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285750" indent="-285750">
              <a:lnSpc>
                <a:spcPct val="200000"/>
              </a:lnSpc>
            </a:pPr>
            <a:r>
              <a:rPr lang="en-US" sz="3200" dirty="0">
                <a:solidFill>
                  <a:schemeClr val="tx1"/>
                </a:solidFill>
                <a:latin typeface="Montserrat" panose="00000500000000000000" charset="0"/>
              </a:rPr>
              <a:t>Reservoir Depth</a:t>
            </a:r>
          </a:p>
        </p:txBody>
      </p:sp>
      <p:sp>
        <p:nvSpPr>
          <p:cNvPr id="4" name="Text Placeholder 3"/>
          <p:cNvSpPr>
            <a:spLocks noGrp="1"/>
          </p:cNvSpPr>
          <p:nvPr>
            <p:ph type="body" idx="1"/>
          </p:nvPr>
        </p:nvSpPr>
        <p:spPr>
          <a:xfrm>
            <a:off x="691200" y="1511099"/>
            <a:ext cx="7813892" cy="3043315"/>
          </a:xfrm>
        </p:spPr>
        <p:txBody>
          <a:bodyPr/>
          <a:lstStyle/>
          <a:p>
            <a:pPr>
              <a:buFont typeface="Wingdings" panose="05000000000000000000" pitchFamily="2" charset="2"/>
              <a:buChar char="v"/>
            </a:pPr>
            <a:r>
              <a:rPr lang="en-US" sz="1600" dirty="0"/>
              <a:t>Reservoir depth has an important influence on both the technical and economic aspects of a </a:t>
            </a:r>
            <a:r>
              <a:rPr lang="en-US" sz="1600" b="1" dirty="0"/>
              <a:t>secondary recovery project.</a:t>
            </a:r>
          </a:p>
          <a:p>
            <a:pPr>
              <a:buFont typeface="Wingdings" panose="05000000000000000000" pitchFamily="2" charset="2"/>
              <a:buChar char="v"/>
            </a:pPr>
            <a:r>
              <a:rPr lang="en-US" sz="1600" dirty="0"/>
              <a:t>Maximum injection pressure will increase with depth.</a:t>
            </a:r>
          </a:p>
          <a:p>
            <a:pPr>
              <a:buFont typeface="Wingdings" panose="05000000000000000000" pitchFamily="2" charset="2"/>
              <a:buChar char="v"/>
            </a:pPr>
            <a:r>
              <a:rPr lang="en-US" sz="1600" dirty="0"/>
              <a:t>The cost of lifting oil from very deep wells will limit the maximum economic water–oil ratios that can be tolerated, thereby reducing the ultimate recovery factor and increasing the total project operating cost. </a:t>
            </a:r>
          </a:p>
          <a:p>
            <a:pPr>
              <a:buFont typeface="Wingdings" panose="05000000000000000000" pitchFamily="2" charset="2"/>
              <a:buChar char="v"/>
            </a:pPr>
            <a:r>
              <a:rPr lang="en-US" sz="1600" dirty="0"/>
              <a:t>On the other hand, a shallow reservoir imposes a restraint on the injection pressure that can be used, because this must be less than fracture pressure.</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8</a:t>
            </a:fld>
            <a:endParaRPr lang="en-GB" dirty="0"/>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200" y="386868"/>
            <a:ext cx="7761600" cy="969000"/>
          </a:xfrm>
        </p:spPr>
        <p:txBody>
          <a:bodyPr/>
          <a:lstStyle/>
          <a:p>
            <a:pPr>
              <a:lnSpc>
                <a:spcPct val="200000"/>
              </a:lnSpc>
              <a:buClr>
                <a:schemeClr val="accent2"/>
              </a:buClr>
            </a:pPr>
            <a:r>
              <a:rPr lang="en-US" sz="3200" dirty="0">
                <a:solidFill>
                  <a:schemeClr val="tx1"/>
                </a:solidFill>
                <a:latin typeface="Montserrat" panose="00000500000000000000" charset="0"/>
              </a:rPr>
              <a:t>Petro-physical parameters</a:t>
            </a:r>
          </a:p>
        </p:txBody>
      </p:sp>
      <p:sp>
        <p:nvSpPr>
          <p:cNvPr id="3" name="Text Placeholder 2"/>
          <p:cNvSpPr>
            <a:spLocks noGrp="1"/>
          </p:cNvSpPr>
          <p:nvPr>
            <p:ph type="body" idx="1"/>
          </p:nvPr>
        </p:nvSpPr>
        <p:spPr>
          <a:xfrm>
            <a:off x="691200" y="1511099"/>
            <a:ext cx="8153862" cy="3247333"/>
          </a:xfrm>
        </p:spPr>
        <p:txBody>
          <a:bodyPr/>
          <a:lstStyle/>
          <a:p>
            <a:pPr>
              <a:buFont typeface="Wingdings" panose="05000000000000000000" pitchFamily="2" charset="2"/>
              <a:buChar char="v"/>
            </a:pPr>
            <a:r>
              <a:rPr lang="en-US" sz="2000" dirty="0"/>
              <a:t>High porosity leads to high recovery.</a:t>
            </a:r>
          </a:p>
          <a:p>
            <a:pPr>
              <a:buFont typeface="Wingdings" panose="05000000000000000000" pitchFamily="2" charset="2"/>
              <a:buChar char="v"/>
            </a:pPr>
            <a:r>
              <a:rPr lang="en-US" sz="2000" dirty="0"/>
              <a:t>High permeability is encouraging.</a:t>
            </a:r>
          </a:p>
          <a:p>
            <a:pPr>
              <a:buFont typeface="Wingdings" panose="05000000000000000000" pitchFamily="2" charset="2"/>
              <a:buChar char="v"/>
            </a:pPr>
            <a:r>
              <a:rPr lang="en-US" sz="2000" dirty="0"/>
              <a:t>High Capillary forces may prove to be detrimental.</a:t>
            </a:r>
          </a:p>
          <a:p>
            <a:pPr>
              <a:buFont typeface="Wingdings" panose="05000000000000000000" pitchFamily="2" charset="2"/>
              <a:buChar char="v"/>
            </a:pPr>
            <a:endParaRPr lang="en-US" sz="1600" dirty="0"/>
          </a:p>
          <a:p>
            <a:pPr>
              <a:buFont typeface="Wingdings" panose="05000000000000000000" pitchFamily="2" charset="2"/>
              <a:buChar char="v"/>
            </a:pPr>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dirty="0"/>
          </a:p>
        </p:txBody>
      </p:sp>
    </p:spTree>
  </p:cSld>
  <p:clrMapOvr>
    <a:masterClrMapping/>
  </p:clrMapOvr>
  <p:transition>
    <p:fade thruBlk="1"/>
  </p:transition>
</p:sld>
</file>

<file path=ppt/theme/theme1.xml><?xml version="1.0" encoding="utf-8"?>
<a:theme xmlns:a="http://schemas.openxmlformats.org/drawingml/2006/main" name="Desdemona template">
  <a:themeElements>
    <a:clrScheme name="Custom 347">
      <a:dk1>
        <a:srgbClr val="454F5B"/>
      </a:dk1>
      <a:lt1>
        <a:srgbClr val="FFFFFF"/>
      </a:lt1>
      <a:dk2>
        <a:srgbClr val="89929B"/>
      </a:dk2>
      <a:lt2>
        <a:srgbClr val="EFF1F3"/>
      </a:lt2>
      <a:accent1>
        <a:srgbClr val="4ECDC4"/>
      </a:accent1>
      <a:accent2>
        <a:srgbClr val="C7F464"/>
      </a:accent2>
      <a:accent3>
        <a:srgbClr val="454F5B"/>
      </a:accent3>
      <a:accent4>
        <a:srgbClr val="738498"/>
      </a:accent4>
      <a:accent5>
        <a:srgbClr val="A6B5C7"/>
      </a:accent5>
      <a:accent6>
        <a:srgbClr val="D4DAE0"/>
      </a:accent6>
      <a:hlink>
        <a:srgbClr val="454F5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4809</Words>
  <Application>Microsoft Office PowerPoint</Application>
  <PresentationFormat>On-screen Show (16:9)</PresentationFormat>
  <Paragraphs>356</Paragraphs>
  <Slides>62</Slides>
  <Notes>16</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Wingdings</vt:lpstr>
      <vt:lpstr>Arial</vt:lpstr>
      <vt:lpstr>Montserrat</vt:lpstr>
      <vt:lpstr>Courier New</vt:lpstr>
      <vt:lpstr>Calibri</vt:lpstr>
      <vt:lpstr>Desdemona template</vt:lpstr>
      <vt:lpstr> WATER FLOODING, INJECTION</vt:lpstr>
      <vt:lpstr>WATER INJECTION </vt:lpstr>
      <vt:lpstr>WATER FLOODING</vt:lpstr>
      <vt:lpstr>INTRODUCTION</vt:lpstr>
      <vt:lpstr>PowerPoint Presentation</vt:lpstr>
      <vt:lpstr>Fluid Property</vt:lpstr>
      <vt:lpstr>Reservoir Geometry</vt:lpstr>
      <vt:lpstr>Reservoir Depth</vt:lpstr>
      <vt:lpstr>Petro-physical parameters</vt:lpstr>
      <vt:lpstr>Fluid Saturations</vt:lpstr>
      <vt:lpstr>Reservoir uniformity and Pay continuity</vt:lpstr>
      <vt:lpstr>Primary reservoir driving mechanisms</vt:lpstr>
      <vt:lpstr>Selection of Flooding Patterns</vt:lpstr>
      <vt:lpstr>PowerPoint Presentation</vt:lpstr>
      <vt:lpstr>Peripheral Injection Patterns</vt:lpstr>
      <vt:lpstr>Regular Injection Patterns</vt:lpstr>
      <vt:lpstr>PowerPoint Presentation</vt:lpstr>
      <vt:lpstr>Deciding Time For Water Flood</vt:lpstr>
      <vt:lpstr>Recovery Factor</vt:lpstr>
      <vt:lpstr>Displacement Efficiency</vt:lpstr>
      <vt:lpstr>Areal Sweep Efficiency</vt:lpstr>
      <vt:lpstr>Vertical Sweep Efficiency</vt:lpstr>
      <vt:lpstr>Volumetric Sweep Efficiency</vt:lpstr>
      <vt:lpstr>PowerPoint Presentation</vt:lpstr>
      <vt:lpstr>Waterflood Optimization Techniques</vt:lpstr>
      <vt:lpstr>Reservoir Description</vt:lpstr>
      <vt:lpstr>Objectives </vt:lpstr>
      <vt:lpstr>PowerPoint Presentation</vt:lpstr>
      <vt:lpstr>Effects of zones of injection and production (ZoIP) </vt:lpstr>
      <vt:lpstr>Effects of ZoIP on the field oil production (FOPT) and field oil production rate (FOPR)</vt:lpstr>
      <vt:lpstr>Effects of ZoIP on field water-cut (FWCT)</vt:lpstr>
      <vt:lpstr>Effects of ZoIP on field pressure (FPR)</vt:lpstr>
      <vt:lpstr>Effects of Waterflood Patterns</vt:lpstr>
      <vt:lpstr>Effects of waterflood patterns on field oil production rate (FOPR)</vt:lpstr>
      <vt:lpstr>Effects of selected waterflood pattern on field watercut (FWCT)</vt:lpstr>
      <vt:lpstr>Effects of selected waterflood patterns on the field cumulative production (FOPT)</vt:lpstr>
      <vt:lpstr>Effects of selected waterflood pattern on field pressure (FPR)</vt:lpstr>
      <vt:lpstr>Effect of number and type of wells</vt:lpstr>
      <vt:lpstr>PowerPoint Presentation</vt:lpstr>
      <vt:lpstr>Effect of the number and type of wells on field oil production rate (FOPR)</vt:lpstr>
      <vt:lpstr>PowerPoint Presentation</vt:lpstr>
      <vt:lpstr>PowerPoint Presentation</vt:lpstr>
      <vt:lpstr>Effect of number and types of wells on field watercut (FWCT)</vt:lpstr>
      <vt:lpstr>Effect of number and type of wells on field cumulative production (FOPT)</vt:lpstr>
      <vt:lpstr>PowerPoint Presentation</vt:lpstr>
      <vt:lpstr>Effect of number and types of wells on average field pressure (FPR)</vt:lpstr>
      <vt:lpstr>Conclusions of Case Study:</vt:lpstr>
      <vt:lpstr> Mitigation of Wax deposition in wells</vt:lpstr>
      <vt:lpstr>Wax deposition: </vt:lpstr>
      <vt:lpstr>Causes and Effects: </vt:lpstr>
      <vt:lpstr>There are several established  methods used for removal, some of them are listed in  decreasing order of frequency of their application :</vt:lpstr>
      <vt:lpstr>Mechanical Removal</vt:lpstr>
      <vt:lpstr>PowerPoint Presentation</vt:lpstr>
      <vt:lpstr>PowerPoint Presentation</vt:lpstr>
      <vt:lpstr>Hot Oiling/Hot Watering </vt:lpstr>
      <vt:lpstr>PowerPoint Presentation</vt:lpstr>
      <vt:lpstr>Choke Cooling </vt:lpstr>
      <vt:lpstr>COLD FLOW </vt:lpstr>
      <vt:lpstr>PowerPoint Presentation</vt:lpstr>
      <vt:lpstr>References: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
  <cp:lastModifiedBy>Lokesh Choudhary</cp:lastModifiedBy>
  <cp:revision>124</cp:revision>
  <dcterms:created xsi:type="dcterms:W3CDTF">2021-06-06T13:34:45Z</dcterms:created>
  <dcterms:modified xsi:type="dcterms:W3CDTF">2021-06-06T20:03:51Z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